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358" r:id="rId11"/>
    <p:sldId id="266" r:id="rId12"/>
    <p:sldId id="267" r:id="rId13"/>
    <p:sldId id="360" r:id="rId14"/>
    <p:sldId id="268" r:id="rId15"/>
    <p:sldId id="269" r:id="rId16"/>
    <p:sldId id="270" r:id="rId17"/>
    <p:sldId id="275" r:id="rId18"/>
    <p:sldId id="361" r:id="rId19"/>
    <p:sldId id="362" r:id="rId20"/>
    <p:sldId id="363" r:id="rId21"/>
    <p:sldId id="398" r:id="rId22"/>
    <p:sldId id="364" r:id="rId23"/>
    <p:sldId id="365" r:id="rId24"/>
    <p:sldId id="366" r:id="rId25"/>
    <p:sldId id="367" r:id="rId26"/>
    <p:sldId id="368" r:id="rId27"/>
    <p:sldId id="369" r:id="rId28"/>
    <p:sldId id="370" r:id="rId29"/>
    <p:sldId id="399" r:id="rId30"/>
    <p:sldId id="371" r:id="rId31"/>
    <p:sldId id="372" r:id="rId32"/>
    <p:sldId id="373" r:id="rId33"/>
    <p:sldId id="374" r:id="rId34"/>
    <p:sldId id="375" r:id="rId35"/>
    <p:sldId id="376" r:id="rId36"/>
    <p:sldId id="377" r:id="rId37"/>
    <p:sldId id="378" r:id="rId38"/>
    <p:sldId id="379" r:id="rId39"/>
    <p:sldId id="380" r:id="rId40"/>
    <p:sldId id="381" r:id="rId41"/>
    <p:sldId id="382" r:id="rId42"/>
    <p:sldId id="383" r:id="rId43"/>
    <p:sldId id="384" r:id="rId44"/>
    <p:sldId id="385" r:id="rId45"/>
    <p:sldId id="386" r:id="rId46"/>
    <p:sldId id="387" r:id="rId47"/>
    <p:sldId id="388" r:id="rId48"/>
    <p:sldId id="389" r:id="rId49"/>
    <p:sldId id="390" r:id="rId50"/>
    <p:sldId id="391" r:id="rId51"/>
    <p:sldId id="392" r:id="rId52"/>
    <p:sldId id="393" r:id="rId53"/>
    <p:sldId id="395" r:id="rId54"/>
    <p:sldId id="449" r:id="rId55"/>
    <p:sldId id="450" r:id="rId56"/>
    <p:sldId id="451" r:id="rId57"/>
    <p:sldId id="452" r:id="rId58"/>
    <p:sldId id="456" r:id="rId59"/>
    <p:sldId id="457" r:id="rId60"/>
    <p:sldId id="458" r:id="rId61"/>
    <p:sldId id="459" r:id="rId62"/>
    <p:sldId id="460" r:id="rId63"/>
    <p:sldId id="461" r:id="rId64"/>
    <p:sldId id="462" r:id="rId65"/>
    <p:sldId id="463" r:id="rId66"/>
    <p:sldId id="464" r:id="rId67"/>
    <p:sldId id="465" r:id="rId68"/>
    <p:sldId id="466" r:id="rId69"/>
    <p:sldId id="467" r:id="rId70"/>
    <p:sldId id="468" r:id="rId71"/>
    <p:sldId id="469" r:id="rId72"/>
    <p:sldId id="470" r:id="rId73"/>
    <p:sldId id="471" r:id="rId74"/>
    <p:sldId id="472" r:id="rId75"/>
    <p:sldId id="473" r:id="rId76"/>
    <p:sldId id="474" r:id="rId77"/>
    <p:sldId id="475" r:id="rId78"/>
    <p:sldId id="476" r:id="rId79"/>
    <p:sldId id="477" r:id="rId80"/>
    <p:sldId id="478" r:id="rId81"/>
    <p:sldId id="479" r:id="rId82"/>
    <p:sldId id="480" r:id="rId83"/>
    <p:sldId id="481" r:id="rId84"/>
    <p:sldId id="482" r:id="rId85"/>
    <p:sldId id="483" r:id="rId86"/>
    <p:sldId id="484" r:id="rId87"/>
    <p:sldId id="485" r:id="rId88"/>
    <p:sldId id="486" r:id="rId89"/>
    <p:sldId id="487" r:id="rId90"/>
    <p:sldId id="488" r:id="rId91"/>
    <p:sldId id="489" r:id="rId92"/>
    <p:sldId id="490" r:id="rId93"/>
    <p:sldId id="491" r:id="rId94"/>
    <p:sldId id="492" r:id="rId95"/>
    <p:sldId id="493" r:id="rId96"/>
    <p:sldId id="494" r:id="rId97"/>
    <p:sldId id="495" r:id="rId98"/>
    <p:sldId id="496" r:id="rId99"/>
    <p:sldId id="319" r:id="rId10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493"/>
    <a:srgbClr val="5A5F5E"/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0" cap="flat">
              <a:noFill/>
              <a:miter lim="400000"/>
            </a:ln>
          </a:insideH>
          <a:insideV>
            <a:ln w="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73100" y="2870200"/>
            <a:ext cx="23050500" cy="45593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7416800"/>
            <a:ext cx="23050500" cy="181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647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74900" y="5892800"/>
            <a:ext cx="19621500" cy="850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2463800" y="736600"/>
            <a:ext cx="194818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2387600" y="9728200"/>
            <a:ext cx="19621500" cy="1803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7600" y="11518900"/>
            <a:ext cx="19621500" cy="1600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673100" y="4572000"/>
            <a:ext cx="23050500" cy="45593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12573000" y="1384300"/>
            <a:ext cx="10045700" cy="10896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673100" y="1435100"/>
            <a:ext cx="11049000" cy="5461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6870700"/>
            <a:ext cx="11049000" cy="5461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3474700" y="3098800"/>
            <a:ext cx="8712200" cy="101991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73100" y="3835400"/>
            <a:ext cx="11049000" cy="8864600"/>
          </a:xfrm>
          <a:prstGeom prst="rect">
            <a:avLst/>
          </a:prstGeom>
        </p:spPr>
        <p:txBody>
          <a:bodyPr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435100" y="1066800"/>
            <a:ext cx="21501100" cy="11557000"/>
          </a:xfrm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2407900" y="7074692"/>
            <a:ext cx="11023600" cy="5930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2420112" y="711992"/>
            <a:ext cx="11023601" cy="5930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945745" y="711200"/>
            <a:ext cx="11023601" cy="1229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584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1168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752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2336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9210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3505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4089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4673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5257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tif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3.tif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 PACKAGE WRITING"/>
          <p:cNvSpPr txBox="1">
            <a:spLocks noGrp="1"/>
          </p:cNvSpPr>
          <p:nvPr>
            <p:ph type="ctrTitle"/>
          </p:nvPr>
        </p:nvSpPr>
        <p:spPr>
          <a:xfrm>
            <a:off x="666750" y="2876550"/>
            <a:ext cx="23050500" cy="4559300"/>
          </a:xfrm>
          <a:prstGeom prst="rect">
            <a:avLst/>
          </a:prstGeom>
        </p:spPr>
        <p:txBody>
          <a:bodyPr/>
          <a:lstStyle>
            <a:lvl1pPr>
              <a:defRPr sz="16000"/>
            </a:lvl1pPr>
          </a:lstStyle>
          <a:p>
            <a:r>
              <a:rPr dirty="0"/>
              <a:t>R PACKAGE WRITING</a:t>
            </a:r>
          </a:p>
        </p:txBody>
      </p:sp>
      <p:sp>
        <p:nvSpPr>
          <p:cNvPr id="120" name="Operationalizing your algorithms"/>
          <p:cNvSpPr txBox="1"/>
          <p:nvPr/>
        </p:nvSpPr>
        <p:spPr>
          <a:xfrm>
            <a:off x="6857172" y="7401351"/>
            <a:ext cx="10669657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/>
            </a:lvl1pPr>
          </a:lstStyle>
          <a:p>
            <a:r>
              <a:rPr dirty="0"/>
              <a:t>Operationalizing your algorithms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1BE717-BB74-4EFF-8768-342381A61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package components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50369F-CF08-4259-8390-3F1BFB3543BB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771955" y="3830603"/>
            <a:ext cx="22854165" cy="9462530"/>
          </a:xfrm>
        </p:spPr>
        <p:txBody>
          <a:bodyPr>
            <a:normAutofit lnSpcReduction="10000"/>
          </a:bodyPr>
          <a:lstStyle/>
          <a:p>
            <a:pPr>
              <a:spcBef>
                <a:spcPts val="3000"/>
              </a:spcBef>
            </a:pPr>
            <a:r>
              <a:rPr lang="en-US" dirty="0"/>
              <a:t>man/  			directory of documentation files for exported functions                                       					(becomes the help/ directory after compilation)</a:t>
            </a:r>
          </a:p>
          <a:p>
            <a:pPr>
              <a:spcBef>
                <a:spcPts val="3000"/>
              </a:spcBef>
            </a:pPr>
            <a:r>
              <a:rPr lang="en-US" dirty="0"/>
              <a:t>src/    			directory of compiled code (C++ / C / FORTRAN)                             					(becomes the libs/ directory after compilation)</a:t>
            </a:r>
          </a:p>
          <a:p>
            <a:pPr>
              <a:spcBef>
                <a:spcPts val="3000"/>
              </a:spcBef>
            </a:pPr>
            <a:r>
              <a:rPr lang="en-US" dirty="0"/>
              <a:t>data/  			directory of exported datasets (as .</a:t>
            </a:r>
            <a:r>
              <a:rPr lang="en-US" dirty="0" err="1"/>
              <a:t>Rdata</a:t>
            </a:r>
            <a:r>
              <a:rPr lang="en-US" dirty="0"/>
              <a:t> files)</a:t>
            </a:r>
          </a:p>
          <a:p>
            <a:pPr>
              <a:spcBef>
                <a:spcPts val="3000"/>
              </a:spcBef>
            </a:pPr>
            <a:r>
              <a:rPr lang="en-US" dirty="0"/>
              <a:t>examples/ 	directory stand-alone examples</a:t>
            </a:r>
          </a:p>
          <a:p>
            <a:pPr>
              <a:spcBef>
                <a:spcPts val="3000"/>
              </a:spcBef>
            </a:pPr>
            <a:r>
              <a:rPr lang="en-US" dirty="0"/>
              <a:t>vignettes/ 		directory of long-form documentation files or research papers  </a:t>
            </a:r>
          </a:p>
          <a:p>
            <a:pPr>
              <a:spcBef>
                <a:spcPts val="1800"/>
              </a:spcBef>
            </a:pPr>
            <a:r>
              <a:rPr lang="en-US" dirty="0"/>
              <a:t>tests/		 	directory of function tests</a:t>
            </a:r>
          </a:p>
          <a:p>
            <a:pPr>
              <a:spcBef>
                <a:spcPts val="1800"/>
              </a:spcBef>
            </a:pPr>
            <a:r>
              <a:rPr lang="en-US" dirty="0" err="1"/>
              <a:t>inst</a:t>
            </a:r>
            <a:r>
              <a:rPr lang="en-US" dirty="0"/>
              <a:t>/ 			directory of content not contained elsewhere                                                     					(everything moves up one-level after compilation)</a:t>
            </a:r>
          </a:p>
          <a:p>
            <a:pPr>
              <a:spcBef>
                <a:spcPts val="18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31874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reating your package metadata"/>
          <p:cNvSpPr txBox="1"/>
          <p:nvPr/>
        </p:nvSpPr>
        <p:spPr>
          <a:xfrm>
            <a:off x="711200" y="9275798"/>
            <a:ext cx="13156974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Creating your package metadata</a:t>
            </a:r>
          </a:p>
        </p:txBody>
      </p:sp>
      <p:sp>
        <p:nvSpPr>
          <p:cNvPr id="169" name="DESCRIPTION fi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DESCRIPTION </a:t>
            </a:r>
            <a:r>
              <a:rPr lang="en-US" dirty="0"/>
              <a:t>&amp; NAMESPACE </a:t>
            </a:r>
            <a:endParaRPr dirty="0"/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2">
            <a:alphaModFix amt="25000"/>
            <a:extLst/>
          </a:blip>
          <a:srcRect l="17425" t="19121" r="19317" b="19121"/>
          <a:stretch>
            <a:fillRect/>
          </a:stretch>
        </p:blipFill>
        <p:spPr>
          <a:xfrm>
            <a:off x="15011265" y="4518934"/>
            <a:ext cx="7747300" cy="75635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Description Fi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Description File</a:t>
            </a:r>
          </a:p>
        </p:txBody>
      </p:sp>
      <p:sp>
        <p:nvSpPr>
          <p:cNvPr id="173" name="The DESCRIPTION file is important if you want to distribute your package…"/>
          <p:cNvSpPr txBox="1"/>
          <p:nvPr/>
        </p:nvSpPr>
        <p:spPr>
          <a:xfrm>
            <a:off x="1064764" y="3301465"/>
            <a:ext cx="11922812" cy="952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552450" indent="-552450" algn="l" defTabSz="438911">
              <a:spcBef>
                <a:spcPts val="2800"/>
              </a:spcBef>
              <a:buClr>
                <a:srgbClr val="535353"/>
              </a:buClr>
              <a:buSzPct val="82000"/>
              <a:buChar char="•"/>
              <a:tabLst>
                <a:tab pos="127000" algn="l"/>
                <a:tab pos="431800" algn="l"/>
              </a:tabLst>
              <a:defRPr sz="4800">
                <a:solidFill>
                  <a:srgbClr val="5A5F5E"/>
                </a:solidFill>
              </a:defRPr>
            </a:pPr>
            <a:r>
              <a:rPr lang="en-US" dirty="0"/>
              <a:t>Must be at the top of the package directory</a:t>
            </a:r>
            <a:endParaRPr dirty="0"/>
          </a:p>
          <a:p>
            <a:pPr marL="552450" indent="-552450" algn="l" defTabSz="438911">
              <a:spcBef>
                <a:spcPts val="2800"/>
              </a:spcBef>
              <a:buClr>
                <a:srgbClr val="535353"/>
              </a:buClr>
              <a:buSzPct val="82000"/>
              <a:buChar char="•"/>
              <a:tabLst>
                <a:tab pos="127000" algn="l"/>
                <a:tab pos="431800" algn="l"/>
              </a:tabLst>
              <a:defRPr sz="4800">
                <a:solidFill>
                  <a:srgbClr val="5A5F5E"/>
                </a:solidFill>
              </a:defRPr>
            </a:pPr>
            <a:r>
              <a:rPr lang="en-US" dirty="0"/>
              <a:t>Contains package metadata: </a:t>
            </a:r>
            <a:r>
              <a:rPr dirty="0"/>
              <a:t>title</a:t>
            </a:r>
            <a:r>
              <a:rPr lang="en-US" dirty="0"/>
              <a:t>, </a:t>
            </a:r>
            <a:r>
              <a:rPr dirty="0"/>
              <a:t>descri</a:t>
            </a:r>
            <a:r>
              <a:rPr lang="en-US" dirty="0"/>
              <a:t>ption, authors, current version number, etc.</a:t>
            </a:r>
            <a:endParaRPr dirty="0"/>
          </a:p>
          <a:p>
            <a:pPr marL="552450" indent="-552450" algn="l" defTabSz="438911">
              <a:spcBef>
                <a:spcPts val="2800"/>
              </a:spcBef>
              <a:buClr>
                <a:srgbClr val="535353"/>
              </a:buClr>
              <a:buSzPct val="82000"/>
              <a:buChar char="•"/>
              <a:tabLst>
                <a:tab pos="127000" algn="l"/>
                <a:tab pos="431800" algn="l"/>
              </a:tabLst>
              <a:defRPr sz="4800">
                <a:solidFill>
                  <a:srgbClr val="5A5F5E"/>
                </a:solidFill>
              </a:defRPr>
            </a:pPr>
            <a:r>
              <a:rPr dirty="0"/>
              <a:t>Imports</a:t>
            </a:r>
            <a:r>
              <a:rPr lang="en-US" dirty="0"/>
              <a:t>:</a:t>
            </a:r>
            <a:r>
              <a:rPr dirty="0"/>
              <a:t> </a:t>
            </a:r>
            <a:r>
              <a:rPr lang="en-US" dirty="0"/>
              <a:t>p</a:t>
            </a:r>
            <a:r>
              <a:rPr dirty="0"/>
              <a:t>ackages </a:t>
            </a:r>
            <a:r>
              <a:rPr lang="en-US" dirty="0"/>
              <a:t>containing functions used by your package</a:t>
            </a:r>
            <a:r>
              <a:rPr dirty="0"/>
              <a:t>. These will be automatically installed</a:t>
            </a:r>
            <a:r>
              <a:rPr lang="en-US" dirty="0"/>
              <a:t> </a:t>
            </a:r>
            <a:r>
              <a:rPr dirty="0"/>
              <a:t>when your package is installed</a:t>
            </a:r>
          </a:p>
          <a:p>
            <a:pPr marL="552450" indent="-552450" algn="l" defTabSz="438911">
              <a:spcBef>
                <a:spcPts val="2800"/>
              </a:spcBef>
              <a:buClr>
                <a:srgbClr val="535353"/>
              </a:buClr>
              <a:buSzPct val="82000"/>
              <a:buChar char="•"/>
              <a:tabLst>
                <a:tab pos="127000" algn="l"/>
                <a:tab pos="431800" algn="l"/>
              </a:tabLst>
              <a:defRPr sz="4800">
                <a:solidFill>
                  <a:srgbClr val="5A5F5E"/>
                </a:solidFill>
              </a:defRPr>
            </a:pPr>
            <a:r>
              <a:rPr dirty="0"/>
              <a:t>Suggests</a:t>
            </a:r>
            <a:r>
              <a:rPr lang="en-US" dirty="0"/>
              <a:t>:</a:t>
            </a:r>
            <a:r>
              <a:rPr dirty="0"/>
              <a:t> </a:t>
            </a:r>
            <a:r>
              <a:rPr lang="en-US" dirty="0"/>
              <a:t>p</a:t>
            </a:r>
            <a:r>
              <a:rPr dirty="0"/>
              <a:t>ackages that will make your set of functions more useful and effective, but aren't necessary</a:t>
            </a:r>
            <a:endParaRPr lang="en-US" dirty="0"/>
          </a:p>
          <a:p>
            <a:pPr marL="552450" indent="-552450" algn="l" defTabSz="438911">
              <a:spcBef>
                <a:spcPts val="2800"/>
              </a:spcBef>
              <a:buClr>
                <a:srgbClr val="535353"/>
              </a:buClr>
              <a:buSzPct val="82000"/>
              <a:buChar char="•"/>
              <a:tabLst>
                <a:tab pos="127000" algn="l"/>
                <a:tab pos="431800" algn="l"/>
              </a:tabLst>
              <a:defRPr sz="4800">
                <a:solidFill>
                  <a:srgbClr val="5A5F5E"/>
                </a:solidFill>
              </a:defRPr>
            </a:pPr>
            <a:r>
              <a:rPr lang="en-US" dirty="0"/>
              <a:t>Depends: packages that provide a core capability to your package (these should be kept to a minimum) </a:t>
            </a:r>
            <a:endParaRPr dirty="0"/>
          </a:p>
        </p:txBody>
      </p:sp>
      <p:pic>
        <p:nvPicPr>
          <p:cNvPr id="174" name="Screen Shot 2017-11-14 at 10.20.14 AM.png" descr="Screen Shot 2017-11-14 at 10.20.1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08733" y="3685482"/>
            <a:ext cx="11455544" cy="91644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hings to package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WHAT'S IN A NAME(SPACE)?</a:t>
            </a:r>
            <a:endParaRPr dirty="0"/>
          </a:p>
        </p:txBody>
      </p:sp>
      <p:sp>
        <p:nvSpPr>
          <p:cNvPr id="146" name="To create a package we need custom functions…"/>
          <p:cNvSpPr txBox="1"/>
          <p:nvPr/>
        </p:nvSpPr>
        <p:spPr>
          <a:xfrm>
            <a:off x="970612" y="4103812"/>
            <a:ext cx="21034549" cy="786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685800" indent="-685800" algn="l">
              <a:spcBef>
                <a:spcPts val="2500"/>
              </a:spcBef>
              <a:buClr>
                <a:srgbClr val="535353"/>
              </a:buClr>
              <a:buSzPct val="82000"/>
              <a:buFont typeface="Arial" panose="020B0604020202020204" pitchFamily="34" charset="0"/>
              <a:buChar char="•"/>
            </a:pPr>
            <a:r>
              <a:rPr dirty="0"/>
              <a:t>T</a:t>
            </a:r>
            <a:r>
              <a:rPr lang="en-US" dirty="0"/>
              <a:t>he NAMESPACE file provides a 'space' for 'names'. </a:t>
            </a:r>
          </a:p>
          <a:p>
            <a:pPr marL="685800" lvl="7" indent="-685800" algn="l">
              <a:spcBef>
                <a:spcPts val="2500"/>
              </a:spcBef>
              <a:buClr>
                <a:srgbClr val="535353"/>
              </a:buClr>
              <a:buSzPct val="82000"/>
              <a:buFont typeface="Arial" panose="020B0604020202020204" pitchFamily="34" charset="0"/>
              <a:buChar char="•"/>
            </a:pPr>
            <a:r>
              <a:rPr lang="en-US" dirty="0"/>
              <a:t>Provides a context for looking up the value of an object associated with a name</a:t>
            </a:r>
          </a:p>
          <a:p>
            <a:pPr marL="685800" lvl="2" indent="-685800" algn="l">
              <a:spcBef>
                <a:spcPts val="2500"/>
              </a:spcBef>
              <a:buClr>
                <a:srgbClr val="535353"/>
              </a:buClr>
              <a:buSzPct val="82000"/>
              <a:buFont typeface="Arial" panose="020B0604020202020204" pitchFamily="34" charset="0"/>
              <a:buChar char="•"/>
            </a:pPr>
            <a:r>
              <a:rPr lang="en-US" dirty="0"/>
              <a:t>Make your packages self-contained via </a:t>
            </a:r>
            <a:r>
              <a:rPr lang="en-US" b="1" dirty="0"/>
              <a:t>imports</a:t>
            </a:r>
            <a:r>
              <a:rPr lang="en-US" dirty="0"/>
              <a:t> and </a:t>
            </a:r>
            <a:r>
              <a:rPr lang="en-US" b="1" dirty="0"/>
              <a:t>exports</a:t>
            </a:r>
          </a:p>
          <a:p>
            <a:pPr marL="1384300" lvl="4" indent="-685800" algn="l">
              <a:spcBef>
                <a:spcPts val="2500"/>
              </a:spcBef>
              <a:buClr>
                <a:srgbClr val="535353"/>
              </a:buClr>
              <a:buSzPct val="82000"/>
              <a:buFont typeface="Arial" panose="020B0604020202020204" pitchFamily="34" charset="0"/>
              <a:buChar char="•"/>
            </a:pPr>
            <a:r>
              <a:rPr lang="en-US" b="1" dirty="0"/>
              <a:t>imports: </a:t>
            </a:r>
            <a:r>
              <a:rPr lang="en-US" dirty="0"/>
              <a:t>define how functions in your package finds functions in another</a:t>
            </a:r>
          </a:p>
          <a:p>
            <a:pPr marL="1384300" lvl="4" indent="-685800" algn="l">
              <a:spcBef>
                <a:spcPts val="2500"/>
              </a:spcBef>
              <a:buClr>
                <a:srgbClr val="535353"/>
              </a:buClr>
              <a:buSzPct val="82000"/>
              <a:buFont typeface="Arial" panose="020B0604020202020204" pitchFamily="34" charset="0"/>
              <a:buChar char="•"/>
            </a:pPr>
            <a:r>
              <a:rPr lang="en-US" b="1" dirty="0"/>
              <a:t>exports: </a:t>
            </a:r>
            <a:r>
              <a:rPr lang="en-US" dirty="0"/>
              <a:t>specify which functions in your package are available outside of your package to help avoid conflicts</a:t>
            </a:r>
          </a:p>
          <a:p>
            <a:pPr marL="685800" lvl="3" indent="-685800" algn="l">
              <a:spcBef>
                <a:spcPts val="2500"/>
              </a:spcBef>
              <a:buClr>
                <a:srgbClr val="535353"/>
              </a:buClr>
              <a:buSzPct val="82000"/>
              <a:buFont typeface="Arial" panose="020B0604020202020204" pitchFamily="34" charset="0"/>
              <a:buChar char="•"/>
            </a:pPr>
            <a:r>
              <a:rPr lang="en-US" dirty="0"/>
              <a:t>We won't edit the NAMESPACE file directly – the roxygen2 package will allow us to keep everything contained with the function in the .R file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0200931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177" name="Update and save your DESCRIPTION file to look something like the following:"/>
          <p:cNvSpPr txBox="1">
            <a:spLocks noGrp="1"/>
          </p:cNvSpPr>
          <p:nvPr>
            <p:ph type="body" sz="quarter" idx="1"/>
          </p:nvPr>
        </p:nvSpPr>
        <p:spPr>
          <a:xfrm>
            <a:off x="843107" y="3171968"/>
            <a:ext cx="22125989" cy="2191219"/>
          </a:xfrm>
          <a:prstGeom prst="rect">
            <a:avLst/>
          </a:prstGeom>
        </p:spPr>
        <p:txBody>
          <a:bodyPr anchor="t">
            <a:normAutofit lnSpcReduction="10000"/>
          </a:bodyPr>
          <a:lstStyle>
            <a:lvl1pPr marL="0" indent="0">
              <a:buSzTx/>
              <a:buNone/>
              <a:defRPr sz="6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Update and save your DESCRIPTION file to look something like the following:</a:t>
            </a:r>
          </a:p>
        </p:txBody>
      </p:sp>
      <p:pic>
        <p:nvPicPr>
          <p:cNvPr id="178" name="Screen Shot 2017-11-14 at 12.26.13 PM.png" descr="Screen Shot 2017-11-14 at 12.26.1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51536" y="5340451"/>
            <a:ext cx="16109131" cy="82124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" descr="Image"/>
          <p:cNvPicPr>
            <a:picLocks noChangeAspect="1"/>
          </p:cNvPicPr>
          <p:nvPr/>
        </p:nvPicPr>
        <p:blipFill>
          <a:blip r:embed="rId2">
            <a:alphaModFix amt="20000"/>
            <a:extLst/>
          </a:blip>
          <a:stretch>
            <a:fillRect/>
          </a:stretch>
        </p:blipFill>
        <p:spPr>
          <a:xfrm>
            <a:off x="13190613" y="3054551"/>
            <a:ext cx="10971954" cy="10971954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.R Files and the capabilities of your package"/>
          <p:cNvSpPr txBox="1"/>
          <p:nvPr/>
        </p:nvSpPr>
        <p:spPr>
          <a:xfrm>
            <a:off x="781324" y="9213805"/>
            <a:ext cx="13156975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The R/ directory contains the </a:t>
            </a:r>
            <a:r>
              <a:rPr dirty="0"/>
              <a:t>capabilities of your package</a:t>
            </a:r>
          </a:p>
        </p:txBody>
      </p:sp>
      <p:sp>
        <p:nvSpPr>
          <p:cNvPr id="182" name="Packaging Functions"/>
          <p:cNvSpPr txBox="1">
            <a:spLocks noGrp="1"/>
          </p:cNvSpPr>
          <p:nvPr>
            <p:ph type="title"/>
          </p:nvPr>
        </p:nvSpPr>
        <p:spPr>
          <a:xfrm>
            <a:off x="673100" y="4572000"/>
            <a:ext cx="15347704" cy="4559300"/>
          </a:xfrm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Packaging Functions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Writing a Fun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Writing </a:t>
            </a:r>
            <a:r>
              <a:rPr lang="en-US" dirty="0"/>
              <a:t>user defined</a:t>
            </a:r>
            <a:r>
              <a:rPr dirty="0"/>
              <a:t> Function</a:t>
            </a:r>
            <a:r>
              <a:rPr lang="en-US" dirty="0"/>
              <a:t>s</a:t>
            </a:r>
            <a:endParaRPr dirty="0"/>
          </a:p>
        </p:txBody>
      </p:sp>
      <p:sp>
        <p:nvSpPr>
          <p:cNvPr id="185" name="To have a working R Package you need a set of functions (or data)…"/>
          <p:cNvSpPr txBox="1"/>
          <p:nvPr/>
        </p:nvSpPr>
        <p:spPr>
          <a:xfrm>
            <a:off x="1084009" y="3270792"/>
            <a:ext cx="22215982" cy="4230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575468" indent="-575468" algn="l" defTabSz="457200">
              <a:lnSpc>
                <a:spcPct val="150000"/>
              </a:lnSpc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dirty="0"/>
              <a:t>To have a working R Package you need a set of functions (or data)</a:t>
            </a:r>
          </a:p>
          <a:p>
            <a:pPr marL="575468" indent="-575468" algn="l" defTabSz="457200">
              <a:lnSpc>
                <a:spcPct val="150000"/>
              </a:lnSpc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lang="en-US" dirty="0"/>
              <a:t>We'll</a:t>
            </a:r>
            <a:r>
              <a:rPr dirty="0"/>
              <a:t> </a:t>
            </a:r>
            <a:r>
              <a:rPr lang="en-US" dirty="0"/>
              <a:t>create two example functions</a:t>
            </a:r>
            <a:r>
              <a:rPr dirty="0"/>
              <a:t> </a:t>
            </a:r>
            <a:r>
              <a:rPr sz="4500" dirty="0" err="1">
                <a:latin typeface="Monaco"/>
                <a:ea typeface="Monaco"/>
                <a:cs typeface="Monaco"/>
                <a:sym typeface="Monaco"/>
              </a:rPr>
              <a:t>pv</a:t>
            </a:r>
            <a:r>
              <a:rPr dirty="0"/>
              <a:t> and </a:t>
            </a:r>
            <a:r>
              <a:rPr sz="4500" dirty="0">
                <a:latin typeface="Monaco"/>
                <a:ea typeface="Monaco"/>
                <a:cs typeface="Monaco"/>
                <a:sym typeface="Monaco"/>
              </a:rPr>
              <a:t>rescale</a:t>
            </a:r>
            <a:r>
              <a:rPr lang="en-US" sz="4500" dirty="0"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4500" dirty="0">
                <a:latin typeface="Gill Sans Nova Light" panose="020B0302020104020203" pitchFamily="34" charset="0"/>
                <a:ea typeface="Monaco"/>
                <a:cs typeface="Monaco"/>
                <a:sym typeface="Monaco"/>
              </a:rPr>
              <a:t>as examples</a:t>
            </a:r>
            <a:endParaRPr dirty="0">
              <a:latin typeface="Gill Sans Nova Light" panose="020B0302020104020203" pitchFamily="34" charset="0"/>
            </a:endParaRPr>
          </a:p>
          <a:p>
            <a:pPr marL="1900237" lvl="1" indent="-833437" algn="l" defTabSz="457200">
              <a:lnSpc>
                <a:spcPct val="150000"/>
              </a:lnSpc>
              <a:buSzPct val="100000"/>
              <a:buAutoNum type="arabicPeriod"/>
              <a:tabLst>
                <a:tab pos="139700" algn="l"/>
                <a:tab pos="457200" algn="l"/>
              </a:tabLst>
              <a:defRPr sz="4600">
                <a:solidFill>
                  <a:srgbClr val="5A5F5E"/>
                </a:solidFill>
              </a:defRPr>
            </a:pPr>
            <a:r>
              <a:rPr dirty="0"/>
              <a:t>Delete the </a:t>
            </a:r>
            <a:r>
              <a:rPr dirty="0" err="1"/>
              <a:t>hello.R</a:t>
            </a:r>
            <a:r>
              <a:rPr dirty="0"/>
              <a:t> file in the R directory &amp; the </a:t>
            </a:r>
            <a:r>
              <a:rPr dirty="0" err="1"/>
              <a:t>hello.Rd</a:t>
            </a:r>
            <a:r>
              <a:rPr dirty="0"/>
              <a:t> file in the man directory</a:t>
            </a:r>
          </a:p>
          <a:p>
            <a:pPr marL="1900237" lvl="1" indent="-833437" algn="l" defTabSz="457200">
              <a:lnSpc>
                <a:spcPct val="150000"/>
              </a:lnSpc>
              <a:buSzPct val="100000"/>
              <a:buAutoNum type="arabicPeriod"/>
              <a:tabLst>
                <a:tab pos="139700" algn="l"/>
                <a:tab pos="457200" algn="l"/>
              </a:tabLst>
              <a:defRPr sz="4600">
                <a:solidFill>
                  <a:srgbClr val="5A5F5E"/>
                </a:solidFill>
              </a:defRPr>
            </a:pPr>
            <a:r>
              <a:rPr dirty="0"/>
              <a:t>Create </a:t>
            </a:r>
            <a:r>
              <a:rPr lang="en-US" dirty="0"/>
              <a:t>two </a:t>
            </a:r>
            <a:r>
              <a:rPr dirty="0"/>
              <a:t>new .R script</a:t>
            </a:r>
            <a:r>
              <a:rPr lang="en-US" dirty="0"/>
              <a:t> files</a:t>
            </a:r>
            <a:r>
              <a:rPr dirty="0"/>
              <a:t>,</a:t>
            </a:r>
            <a:r>
              <a:rPr lang="en-US" dirty="0"/>
              <a:t> named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pv</a:t>
            </a:r>
            <a:r>
              <a:rPr lang="en-US" dirty="0" err="1">
                <a:latin typeface="Monaco"/>
                <a:ea typeface="Monaco"/>
                <a:cs typeface="Monaco"/>
                <a:sym typeface="Monaco"/>
              </a:rPr>
              <a:t>.R</a:t>
            </a:r>
            <a:r>
              <a:rPr dirty="0"/>
              <a:t> </a:t>
            </a:r>
            <a:r>
              <a:rPr lang="en-US" dirty="0"/>
              <a:t>and </a:t>
            </a:r>
            <a:r>
              <a:rPr lang="en-US" dirty="0" err="1">
                <a:latin typeface="Monaco"/>
              </a:rPr>
              <a:t>rescale.R</a:t>
            </a:r>
            <a:r>
              <a:rPr lang="en-US" dirty="0"/>
              <a:t> </a:t>
            </a:r>
            <a:r>
              <a:rPr dirty="0"/>
              <a:t>in the R</a:t>
            </a:r>
            <a:r>
              <a:rPr lang="en-US" dirty="0"/>
              <a:t>/</a:t>
            </a:r>
            <a:r>
              <a:rPr dirty="0"/>
              <a:t> directory</a:t>
            </a:r>
          </a:p>
        </p:txBody>
      </p:sp>
      <p:pic>
        <p:nvPicPr>
          <p:cNvPr id="186" name="Screen Shot 2017-11-13 at 11.40.43 AM.png" descr="Screen Shot 2017-11-13 at 11.40.4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0399" y="8680171"/>
            <a:ext cx="8028787" cy="3178745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Connection Line"/>
          <p:cNvSpPr/>
          <p:nvPr/>
        </p:nvSpPr>
        <p:spPr>
          <a:xfrm>
            <a:off x="527050" y="5901690"/>
            <a:ext cx="833121" cy="47269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3105" y="0"/>
                </a:lnTo>
              </a:path>
            </a:pathLst>
          </a:custGeom>
          <a:ln w="38100">
            <a:solidFill>
              <a:srgbClr val="5A5F5E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88" name="Rectangle"/>
          <p:cNvSpPr/>
          <p:nvPr/>
        </p:nvSpPr>
        <p:spPr>
          <a:xfrm>
            <a:off x="3299470" y="9072151"/>
            <a:ext cx="1270001" cy="488268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3" name="Connection Line"/>
          <p:cNvSpPr/>
          <p:nvPr/>
        </p:nvSpPr>
        <p:spPr>
          <a:xfrm>
            <a:off x="19202400" y="7000240"/>
            <a:ext cx="3312161" cy="582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5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 w="38100">
            <a:solidFill>
              <a:srgbClr val="5A5F5E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190" name="Line"/>
          <p:cNvSpPr/>
          <p:nvPr/>
        </p:nvSpPr>
        <p:spPr>
          <a:xfrm>
            <a:off x="19207358" y="7563313"/>
            <a:ext cx="1" cy="539068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191" name="Screen Shot 2017-11-13 at 11.51.50 AM.png" descr="Screen Shot 2017-11-13 at 11.51.50 AM.png"/>
          <p:cNvPicPr>
            <a:picLocks noChangeAspect="1"/>
          </p:cNvPicPr>
          <p:nvPr/>
        </p:nvPicPr>
        <p:blipFill rotWithShape="1">
          <a:blip r:embed="rId3">
            <a:extLst/>
          </a:blip>
          <a:srcRect l="-89" t="-1408" r="89" b="16203"/>
          <a:stretch/>
        </p:blipFill>
        <p:spPr>
          <a:xfrm>
            <a:off x="10984468" y="8102381"/>
            <a:ext cx="12872482" cy="48595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ome things to rememb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 things to remember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All functions can be written in a single .R script, each function can be in a different script, or some other configuration in between these two extremes…"/>
              <p:cNvSpPr txBox="1"/>
              <p:nvPr/>
            </p:nvSpPr>
            <p:spPr>
              <a:xfrm>
                <a:off x="1138637" y="3378446"/>
                <a:ext cx="22106726" cy="940486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50800" tIns="50800" rIns="50800" bIns="50800">
                <a:normAutofit fontScale="85000" lnSpcReduction="20000"/>
              </a:bodyPr>
              <a:lstStyle/>
              <a:p>
                <a:pPr marL="575468" indent="-575468" algn="l" defTabSz="457200">
                  <a:spcBef>
                    <a:spcPts val="3500"/>
                  </a:spcBef>
                  <a:buClr>
                    <a:srgbClr val="535353"/>
                  </a:buClr>
                  <a:buSzPct val="82000"/>
                  <a:buChar char="•"/>
                  <a:tabLst>
                    <a:tab pos="139700" algn="l"/>
                    <a:tab pos="457200" algn="l"/>
                  </a:tabLst>
                  <a:defRPr sz="4900">
                    <a:solidFill>
                      <a:srgbClr val="5A5F5E"/>
                    </a:solidFill>
                  </a:defRPr>
                </a:pPr>
                <a:r>
                  <a:rPr lang="en-US" dirty="0"/>
                  <a:t>Package functions can be stored </a:t>
                </a:r>
              </a:p>
              <a:p>
                <a:pPr marL="1152525" lvl="1" indent="-574675" algn="l" defTabSz="457200">
                  <a:spcBef>
                    <a:spcPts val="3500"/>
                  </a:spcBef>
                  <a:buClr>
                    <a:srgbClr val="535353"/>
                  </a:buClr>
                  <a:buSzPct val="82000"/>
                  <a:buChar char="•"/>
                  <a:tabLst>
                    <a:tab pos="139700" algn="l"/>
                    <a:tab pos="858838" algn="l"/>
                  </a:tabLst>
                  <a:defRPr sz="4900">
                    <a:solidFill>
                      <a:srgbClr val="5A5F5E"/>
                    </a:solidFill>
                  </a:defRPr>
                </a:pPr>
                <a:r>
                  <a:rPr lang="en-US" dirty="0"/>
                  <a:t>All together in one .R file</a:t>
                </a:r>
              </a:p>
              <a:p>
                <a:pPr marL="1152525" lvl="1" indent="-574675" algn="l" defTabSz="457200">
                  <a:spcBef>
                    <a:spcPts val="3500"/>
                  </a:spcBef>
                  <a:buClr>
                    <a:srgbClr val="535353"/>
                  </a:buClr>
                  <a:buSzPct val="82000"/>
                  <a:buChar char="•"/>
                  <a:tabLst>
                    <a:tab pos="139700" algn="l"/>
                    <a:tab pos="858838" algn="l"/>
                  </a:tabLst>
                  <a:defRPr sz="4900">
                    <a:solidFill>
                      <a:srgbClr val="5A5F5E"/>
                    </a:solidFill>
                  </a:defRPr>
                </a:pPr>
                <a:r>
                  <a:rPr lang="en-US" dirty="0"/>
                  <a:t>Individually in separate .R files </a:t>
                </a:r>
              </a:p>
              <a:p>
                <a:pPr marL="1152525" lvl="1" indent="-574675" algn="l" defTabSz="457200">
                  <a:spcBef>
                    <a:spcPts val="3500"/>
                  </a:spcBef>
                  <a:buClr>
                    <a:srgbClr val="535353"/>
                  </a:buClr>
                  <a:buSzPct val="82000"/>
                  <a:buChar char="•"/>
                  <a:tabLst>
                    <a:tab pos="139700" algn="l"/>
                    <a:tab pos="858838" algn="l"/>
                  </a:tabLst>
                  <a:defRPr sz="4900">
                    <a:solidFill>
                      <a:srgbClr val="5A5F5E"/>
                    </a:solidFill>
                  </a:defRPr>
                </a:pPr>
                <a:r>
                  <a:rPr lang="en-US" dirty="0"/>
                  <a:t>Some configuration between the two extremes above</a:t>
                </a:r>
              </a:p>
              <a:p>
                <a:pPr marL="575468" indent="-575468" algn="l" defTabSz="457200">
                  <a:spcBef>
                    <a:spcPts val="3500"/>
                  </a:spcBef>
                  <a:buClr>
                    <a:srgbClr val="535353"/>
                  </a:buClr>
                  <a:buSzPct val="82000"/>
                  <a:buChar char="•"/>
                  <a:tabLst>
                    <a:tab pos="139700" algn="l"/>
                    <a:tab pos="457200" algn="l"/>
                  </a:tabLst>
                  <a:defRPr sz="4900">
                    <a:solidFill>
                      <a:srgbClr val="5A5F5E"/>
                    </a:solidFill>
                  </a:defRPr>
                </a:pPr>
                <a:r>
                  <a:rPr lang="en-US" dirty="0"/>
                  <a:t>All of these .R scripts should be saved in the </a:t>
                </a:r>
                <a:r>
                  <a:rPr lang="en-US" dirty="0">
                    <a:latin typeface="Courier New"/>
                    <a:ea typeface="Courier New"/>
                    <a:cs typeface="Courier New"/>
                    <a:sym typeface="Courier New"/>
                  </a:rPr>
                  <a:t>R/</a:t>
                </a:r>
                <a:r>
                  <a:rPr lang="en-US" dirty="0"/>
                  <a:t> directory of your project</a:t>
                </a:r>
              </a:p>
              <a:p>
                <a:pPr marL="575468" indent="-575468" algn="l" defTabSz="457200">
                  <a:spcBef>
                    <a:spcPts val="1500"/>
                  </a:spcBef>
                  <a:buClr>
                    <a:srgbClr val="535353"/>
                  </a:buClr>
                  <a:buSzPct val="82000"/>
                  <a:buChar char="•"/>
                  <a:tabLst>
                    <a:tab pos="139700" algn="l"/>
                    <a:tab pos="457200" algn="l"/>
                  </a:tabLst>
                  <a:defRPr sz="4900">
                    <a:solidFill>
                      <a:srgbClr val="5A5F5E"/>
                    </a:solidFill>
                  </a:defRPr>
                </a:pPr>
                <a:r>
                  <a:rPr lang="en-US" dirty="0"/>
                  <a:t>Functions can either be internal or exported</a:t>
                </a:r>
              </a:p>
              <a:p>
                <a:pPr algn="l" defTabSz="457200">
                  <a:spcBef>
                    <a:spcPts val="1500"/>
                  </a:spcBef>
                  <a:buClr>
                    <a:srgbClr val="535353"/>
                  </a:buClr>
                  <a:buSzPct val="82000"/>
                  <a:tabLst>
                    <a:tab pos="139700" algn="l"/>
                    <a:tab pos="457200" algn="l"/>
                  </a:tabLst>
                  <a:defRPr sz="4900">
                    <a:solidFill>
                      <a:srgbClr val="5A5F5E"/>
                    </a:solidFill>
                  </a:defRPr>
                </a:pPr>
                <a:endParaRPr lang="en-US" sz="1300" dirty="0"/>
              </a:p>
              <a:p>
                <a:pPr marL="1312068" lvl="1" indent="-575468" algn="l" defTabSz="457200">
                  <a:spcBef>
                    <a:spcPts val="1500"/>
                  </a:spcBef>
                  <a:buClr>
                    <a:srgbClr val="535353"/>
                  </a:buClr>
                  <a:buSzPct val="82000"/>
                  <a:buChar char="•"/>
                  <a:tabLst>
                    <a:tab pos="139700" algn="l"/>
                    <a:tab pos="457200" algn="l"/>
                  </a:tabLst>
                  <a:defRPr sz="4900">
                    <a:solidFill>
                      <a:srgbClr val="5A5F5E"/>
                    </a:solidFill>
                  </a:defRPr>
                </a:pPr>
                <a:r>
                  <a:rPr lang="en-US" i="1" dirty="0">
                    <a:latin typeface="Gill Sans"/>
                    <a:ea typeface="Gill Sans"/>
                    <a:cs typeface="Gill Sans"/>
                    <a:sym typeface="Gill Sans"/>
                  </a:rPr>
                  <a:t>Internal functions</a:t>
                </a:r>
                <a:r>
                  <a:rPr lang="en-US" dirty="0"/>
                  <a:t>, or “helper” functions can only be accessed within the project, unless the user calls </a:t>
                </a:r>
                <a:r>
                  <a:rPr lang="en-US" dirty="0">
                    <a:latin typeface="Courier New"/>
                    <a:ea typeface="Courier New"/>
                    <a:cs typeface="Courier New"/>
                    <a:sym typeface="Courier New"/>
                  </a:rPr>
                  <a:t>:::</a:t>
                </a:r>
                <a:r>
                  <a:rPr lang="en-US" dirty="0"/>
                  <a:t> to specify an internal function</a:t>
                </a:r>
              </a:p>
              <a:p>
                <a:pPr marL="1312068" lvl="1" indent="-575468" algn="l" defTabSz="457200">
                  <a:spcBef>
                    <a:spcPts val="3500"/>
                  </a:spcBef>
                  <a:buClr>
                    <a:srgbClr val="535353"/>
                  </a:buClr>
                  <a:buSzPct val="82000"/>
                  <a:buChar char="•"/>
                  <a:tabLst>
                    <a:tab pos="139700" algn="l"/>
                    <a:tab pos="457200" algn="l"/>
                  </a:tabLst>
                  <a:defRPr sz="4900">
                    <a:solidFill>
                      <a:srgbClr val="5A5F5E"/>
                    </a:solidFill>
                  </a:defRPr>
                </a:pPr>
                <a:r>
                  <a:rPr lang="en-US" i="1" dirty="0">
                    <a:latin typeface="Gill Sans"/>
                    <a:ea typeface="Gill Sans"/>
                    <a:cs typeface="Gill Sans"/>
                    <a:sym typeface="Gill Sans"/>
                  </a:rPr>
                  <a:t>Exported functions</a:t>
                </a:r>
                <a:r>
                  <a:rPr lang="en-US" dirty="0"/>
                  <a:t> are the typical functions that can be accessed anytime once the package has been loaded</a:t>
                </a:r>
              </a:p>
              <a:p>
                <a:pPr marL="575468" indent="-575468" algn="l" defTabSz="457200">
                  <a:spcBef>
                    <a:spcPts val="3500"/>
                  </a:spcBef>
                  <a:buClr>
                    <a:srgbClr val="535353"/>
                  </a:buClr>
                  <a:buSzPct val="82000"/>
                  <a:buChar char="•"/>
                  <a:tabLst>
                    <a:tab pos="139700" algn="l"/>
                    <a:tab pos="457200" algn="l"/>
                  </a:tabLst>
                  <a:defRPr sz="4900">
                    <a:solidFill>
                      <a:srgbClr val="0433FF"/>
                    </a:solidFill>
                  </a:defRPr>
                </a:pPr>
                <a:r>
                  <a:rPr lang="en-US" b="1" dirty="0">
                    <a:solidFill>
                      <a:srgbClr val="5A5F5E"/>
                    </a:solidFill>
                  </a:rPr>
                  <a:t>DO NOT </a:t>
                </a:r>
                <a:r>
                  <a:rPr lang="en-US" dirty="0">
                    <a:solidFill>
                      <a:srgbClr val="5A5F5E"/>
                    </a:solidFill>
                  </a:rPr>
                  <a:t>call library() within a function – use </a:t>
                </a:r>
                <a14:m>
                  <m:oMath xmlns:m="http://schemas.openxmlformats.org/officeDocument/2006/math">
                    <m:r>
                      <a:rPr lang="en-US" sz="6000" b="1" i="1" dirty="0" smtClean="0">
                        <a:solidFill>
                          <a:srgbClr val="5A5F5E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∷</m:t>
                    </m:r>
                  </m:oMath>
                </a14:m>
                <a:r>
                  <a:rPr lang="en-US" dirty="0">
                    <a:solidFill>
                      <a:srgbClr val="5A5F5E"/>
                    </a:solidFill>
                  </a:rPr>
                  <a:t> instead </a:t>
                </a:r>
                <a:endParaRPr dirty="0">
                  <a:solidFill>
                    <a:srgbClr val="5A5F5E"/>
                  </a:solidFill>
                </a:endParaRPr>
              </a:p>
            </p:txBody>
          </p:sp>
        </mc:Choice>
        <mc:Fallback xmlns="">
          <p:sp>
            <p:nvSpPr>
              <p:cNvPr id="216" name="All functions can be written in a single .R script, each function can be in a different script, or some other configuration in between these two extremes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637" y="3378446"/>
                <a:ext cx="22106726" cy="9404866"/>
              </a:xfrm>
              <a:prstGeom prst="rect">
                <a:avLst/>
              </a:prstGeom>
              <a:blipFill>
                <a:blip r:embed="rId2"/>
                <a:stretch>
                  <a:fillRect l="-1076" t="-2398" b="-77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Image" descr="Image"/>
          <p:cNvPicPr>
            <a:picLocks noChangeAspect="1"/>
          </p:cNvPicPr>
          <p:nvPr/>
        </p:nvPicPr>
        <p:blipFill>
          <a:blip r:embed="rId2">
            <a:alphaModFix amt="10000"/>
            <a:extLst/>
          </a:blip>
          <a:stretch>
            <a:fillRect/>
          </a:stretch>
        </p:blipFill>
        <p:spPr>
          <a:xfrm>
            <a:off x="10027623" y="-909381"/>
            <a:ext cx="14990281" cy="14990281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function Fundamenta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function Fundamentals</a:t>
            </a:r>
          </a:p>
        </p:txBody>
      </p:sp>
    </p:spTree>
    <p:extLst>
      <p:ext uri="{BB962C8B-B14F-4D97-AF65-F5344CB8AC3E}">
        <p14:creationId xmlns:p14="http://schemas.microsoft.com/office/powerpoint/2010/main" val="352007090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when to write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when to write functions</a:t>
            </a:r>
          </a:p>
        </p:txBody>
      </p:sp>
      <p:sp>
        <p:nvSpPr>
          <p:cNvPr id="435" name="df &lt;- data.frame(…"/>
          <p:cNvSpPr txBox="1"/>
          <p:nvPr/>
        </p:nvSpPr>
        <p:spPr>
          <a:xfrm>
            <a:off x="684340" y="4191450"/>
            <a:ext cx="13254227" cy="9898557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 &lt;- data.frame(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a = rnorm(10),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b = rnorm(10),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c = rnorm(10),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d = rnorm(10)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)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036" b="0" i="0" u="none" strike="noStrike" kern="0" cap="none" spc="0" normalizeH="0" baseline="0" noProof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df$a &lt;- (df$a - min(df$a, na.rm = TRUE)) / 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(max(df$a, na.rm = TRUE) - min(df$a, na.rm = TRUE))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df$b &lt;- (df$b - min(df$b, na.rm = TRUE)) / 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(max(df$a, na.rm = TRUE) - min(df$b, na.rm = TRUE))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df$c &lt;- (df$c - min(df$c, na.rm = TRUE)) / 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(max(df$c, na.rm = TRUE) - min(df$c, na.rm = TRUE))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df$d &lt;- (df$d - min(df$d, na.rm = TRUE)) / 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(max(df$d, na.rm = TRUE) - min(df$d, na.rm = TRUE))</a:t>
            </a:r>
          </a:p>
        </p:txBody>
      </p:sp>
      <p:sp>
        <p:nvSpPr>
          <p:cNvPr id="436" name="You should consider writing a function whenever you’ve copied and pasted a block of code more than twice.…"/>
          <p:cNvSpPr txBox="1"/>
          <p:nvPr/>
        </p:nvSpPr>
        <p:spPr>
          <a:xfrm>
            <a:off x="14287796" y="4207392"/>
            <a:ext cx="9789115" cy="917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You should consider writing a function whenever you’ve copied and pasted a block of code more than </a:t>
            </a:r>
            <a:r>
              <a:rPr kumimoji="0" sz="4000" b="0" i="0" u="sng" strike="noStrike" kern="0" cap="none" spc="0" normalizeH="0" baseline="0" noProof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twice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.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Can you spot the error?</a:t>
            </a:r>
          </a:p>
        </p:txBody>
      </p:sp>
    </p:spTree>
    <p:extLst>
      <p:ext uri="{BB962C8B-B14F-4D97-AF65-F5344CB8AC3E}">
        <p14:creationId xmlns:p14="http://schemas.microsoft.com/office/powerpoint/2010/main" val="41333864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16264" y="4443191"/>
            <a:ext cx="3257191" cy="3257191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he fundamental unit of shareable code…"/>
          <p:cNvSpPr txBox="1">
            <a:spLocks noGrp="1"/>
          </p:cNvSpPr>
          <p:nvPr>
            <p:ph type="body" idx="4294967295"/>
          </p:nvPr>
        </p:nvSpPr>
        <p:spPr>
          <a:xfrm>
            <a:off x="643615" y="3835400"/>
            <a:ext cx="16533303" cy="8864600"/>
          </a:xfrm>
          <a:prstGeom prst="rect">
            <a:avLst/>
          </a:prstGeom>
        </p:spPr>
        <p:txBody>
          <a:bodyPr anchor="t"/>
          <a:lstStyle/>
          <a:p>
            <a:pPr marL="598487" indent="-598487">
              <a:buClr>
                <a:srgbClr val="535353"/>
              </a:buClr>
              <a:defRPr sz="5500"/>
            </a:pPr>
            <a:r>
              <a:rPr dirty="0"/>
              <a:t>The fundamental unit of shareable code</a:t>
            </a:r>
            <a:r>
              <a:rPr lang="en-US" dirty="0"/>
              <a:t> in R</a:t>
            </a:r>
            <a:endParaRPr dirty="0"/>
          </a:p>
          <a:p>
            <a:pPr marL="598487" indent="-598487">
              <a:buClr>
                <a:srgbClr val="535353"/>
              </a:buClr>
              <a:defRPr sz="5500"/>
            </a:pPr>
            <a:r>
              <a:rPr lang="en-US" dirty="0"/>
              <a:t>A</a:t>
            </a:r>
            <a:r>
              <a:rPr dirty="0"/>
              <a:t> collection of functions that is available to the user once the package is installed on the user's device.</a:t>
            </a:r>
          </a:p>
          <a:p>
            <a:pPr marL="598487" indent="-598487">
              <a:buClr>
                <a:srgbClr val="535353"/>
              </a:buClr>
              <a:defRPr sz="5500"/>
            </a:pPr>
            <a:r>
              <a:rPr dirty="0"/>
              <a:t>Will often include function help files, vignettes, sample data, and more.</a:t>
            </a:r>
          </a:p>
          <a:p>
            <a:pPr marL="598487" indent="-598487">
              <a:buClr>
                <a:srgbClr val="535353"/>
              </a:buClr>
              <a:defRPr sz="5500"/>
            </a:pPr>
            <a:r>
              <a:rPr lang="en-US" dirty="0"/>
              <a:t>A</a:t>
            </a:r>
            <a:r>
              <a:rPr dirty="0"/>
              <a:t> convenient way to organize and automate commands that you use frequently.</a:t>
            </a:r>
          </a:p>
        </p:txBody>
      </p:sp>
      <p:sp>
        <p:nvSpPr>
          <p:cNvPr id="124" name="packager"/>
          <p:cNvSpPr txBox="1"/>
          <p:nvPr/>
        </p:nvSpPr>
        <p:spPr>
          <a:xfrm>
            <a:off x="19163461" y="7817960"/>
            <a:ext cx="3162797" cy="899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packager</a:t>
            </a:r>
          </a:p>
        </p:txBody>
      </p:sp>
      <p:sp>
        <p:nvSpPr>
          <p:cNvPr id="125" name="Shape"/>
          <p:cNvSpPr/>
          <p:nvPr/>
        </p:nvSpPr>
        <p:spPr>
          <a:xfrm>
            <a:off x="18035001" y="3730941"/>
            <a:ext cx="5428037" cy="6270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19" y="0"/>
                </a:moveTo>
                <a:lnTo>
                  <a:pt x="21593" y="5368"/>
                </a:lnTo>
                <a:lnTo>
                  <a:pt x="21600" y="16344"/>
                </a:lnTo>
                <a:lnTo>
                  <a:pt x="10823" y="21600"/>
                </a:lnTo>
                <a:lnTo>
                  <a:pt x="0" y="16297"/>
                </a:lnTo>
                <a:lnTo>
                  <a:pt x="43" y="5378"/>
                </a:lnTo>
                <a:lnTo>
                  <a:pt x="10819" y="0"/>
                </a:lnTo>
                <a:close/>
              </a:path>
            </a:pathLst>
          </a:custGeom>
          <a:ln w="152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 dirty="0"/>
          </a:p>
        </p:txBody>
      </p:sp>
      <p:sp>
        <p:nvSpPr>
          <p:cNvPr id="126" name="what is a package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what is a package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when to write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when to write functions</a:t>
            </a:r>
          </a:p>
        </p:txBody>
      </p:sp>
      <p:sp>
        <p:nvSpPr>
          <p:cNvPr id="439" name="df &lt;- data.frame(…"/>
          <p:cNvSpPr txBox="1"/>
          <p:nvPr/>
        </p:nvSpPr>
        <p:spPr>
          <a:xfrm>
            <a:off x="684340" y="4191450"/>
            <a:ext cx="13254227" cy="9898557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 &lt;- data.frame(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a = rnorm(10),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b = rnorm(10),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c = rnorm(10),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d = rnorm(10)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)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036" b="0" i="0" u="none" strike="noStrike" kern="0" cap="none" spc="0" normalizeH="0" baseline="0" noProof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df$a &lt;- (df$a - min(df$a, na.rm = TRUE)) / 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(max(df$a, na.rm = TRUE) - min(df$a, na.rm = TRUE))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df$b &lt;- (df$b - min(df$b, na.rm = TRUE)) / 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(max(</a:t>
            </a: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Monaco"/>
                <a:sym typeface="Monaco"/>
              </a:rPr>
              <a:t>df$a</a:t>
            </a: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na.rm = TRUE) - min(df$b, na.rm = TRUE))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df$c &lt;- (df$c - min(df$c, na.rm = TRUE)) / 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(max(df$c, na.rm = TRUE) - min(df$c, na.rm = TRUE))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df$d &lt;- (df$d - min(df$d, na.rm = TRUE)) / 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(max(df$d, na.rm = TRUE) - min(df$d, na.rm = TRUE))</a:t>
            </a:r>
          </a:p>
        </p:txBody>
      </p:sp>
      <p:sp>
        <p:nvSpPr>
          <p:cNvPr id="440" name="You should consider writing a function whenever you’ve copied and pasted a block of code more than twice.…"/>
          <p:cNvSpPr txBox="1"/>
          <p:nvPr/>
        </p:nvSpPr>
        <p:spPr>
          <a:xfrm>
            <a:off x="14287796" y="4207392"/>
            <a:ext cx="9789115" cy="917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You should consider writing a function whenever you’ve copied and pasted a block of code more than </a:t>
            </a:r>
            <a:r>
              <a:rPr kumimoji="0" sz="4000" b="0" i="0" u="sng" strike="noStrike" kern="0" cap="none" spc="0" normalizeH="0" baseline="0" noProof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twice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.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Can you spot the error?</a:t>
            </a:r>
          </a:p>
        </p:txBody>
      </p:sp>
    </p:spTree>
    <p:extLst>
      <p:ext uri="{BB962C8B-B14F-4D97-AF65-F5344CB8AC3E}">
        <p14:creationId xmlns:p14="http://schemas.microsoft.com/office/powerpoint/2010/main" val="209749393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CDF189-9BF8-4D6E-9689-4D46AAA0D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73C6C6-322B-4006-AE83-4CDDC5409F50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73100" y="3835400"/>
            <a:ext cx="22461220" cy="8864600"/>
          </a:xfrm>
        </p:spPr>
        <p:txBody>
          <a:bodyPr>
            <a:normAutofit/>
          </a:bodyPr>
          <a:lstStyle/>
          <a:p>
            <a:r>
              <a:rPr lang="en-US" dirty="0"/>
              <a:t>Functions convert input objects into output objects or plots (graphical objects)</a:t>
            </a:r>
          </a:p>
          <a:p>
            <a:r>
              <a:rPr lang="en-US" dirty="0"/>
              <a:t>Functions can take any non-graphical object as an argument, even other functions </a:t>
            </a:r>
          </a:p>
          <a:p>
            <a:r>
              <a:rPr lang="en-US" dirty="0"/>
              <a:t>Functions operate on distinct classes of objects (or functions)</a:t>
            </a:r>
          </a:p>
          <a:p>
            <a:r>
              <a:rPr lang="en-US" dirty="0"/>
              <a:t>Functions can return objects of the same class as the input objects or create a completely new class of object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66838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defining your own fun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defining your own function</a:t>
            </a:r>
          </a:p>
        </p:txBody>
      </p:sp>
      <p:sp>
        <p:nvSpPr>
          <p:cNvPr id="443" name="my_fun &lt;- function(arg1, arg2) {…"/>
          <p:cNvSpPr txBox="1"/>
          <p:nvPr/>
        </p:nvSpPr>
        <p:spPr>
          <a:xfrm>
            <a:off x="673100" y="4081956"/>
            <a:ext cx="13339224" cy="9634044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my_fun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function(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arg1, arg2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) 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body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444" name="Functions have 3 parts:…"/>
          <p:cNvSpPr txBox="1"/>
          <p:nvPr/>
        </p:nvSpPr>
        <p:spPr>
          <a:xfrm>
            <a:off x="14287796" y="4207392"/>
            <a:ext cx="9789115" cy="917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Functions have 3 parts: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formals (aka arguments)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body (code inside the function)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FF40FF"/>
                </a:solidFill>
                <a:effectLst/>
                <a:uLnTx/>
                <a:uFillTx/>
                <a:latin typeface="Monaco"/>
                <a:sym typeface="Monaco"/>
              </a:rPr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82788654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v &lt;- function(FV, r, n) {…"/>
          <p:cNvSpPr txBox="1"/>
          <p:nvPr/>
        </p:nvSpPr>
        <p:spPr>
          <a:xfrm>
            <a:off x="536496" y="4159281"/>
            <a:ext cx="13337733" cy="9634044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function(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FV, r, n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) {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 &lt;- FV / (1 + r)^n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  round(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1779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1779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447" name="Functions have 3 parts:…"/>
          <p:cNvSpPr txBox="1"/>
          <p:nvPr/>
        </p:nvSpPr>
        <p:spPr>
          <a:xfrm>
            <a:off x="14287796" y="4207392"/>
            <a:ext cx="9789115" cy="917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Functions have 3 parts: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formals (aka arguments)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body (code inside the function)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FF40FF"/>
                </a:solidFill>
                <a:effectLst/>
                <a:uLnTx/>
                <a:uFillTx/>
                <a:latin typeface="Monaco"/>
                <a:sym typeface="Monaco"/>
              </a:rPr>
              <a:t>environment</a:t>
            </a:r>
          </a:p>
        </p:txBody>
      </p:sp>
      <p:sp>
        <p:nvSpPr>
          <p:cNvPr id="448" name="defining your own fun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defining your own function</a:t>
            </a:r>
          </a:p>
        </p:txBody>
      </p:sp>
    </p:spTree>
    <p:extLst>
      <p:ext uri="{BB962C8B-B14F-4D97-AF65-F5344CB8AC3E}">
        <p14:creationId xmlns:p14="http://schemas.microsoft.com/office/powerpoint/2010/main" val="416834679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v &lt;- function(FV, r, n) {…"/>
          <p:cNvSpPr txBox="1"/>
          <p:nvPr/>
        </p:nvSpPr>
        <p:spPr>
          <a:xfrm>
            <a:off x="-8817" y="4092594"/>
            <a:ext cx="13322081" cy="9634044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function(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FV, r, n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) {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 &lt;- FV / (1 + r)^n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  round(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172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formals(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)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$FV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$r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$n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172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body(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)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{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   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 &lt;- FV/(1 + r)^n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    round(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172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40FF"/>
                </a:solidFill>
                <a:effectLst/>
                <a:uLnTx/>
                <a:uFillTx/>
                <a:latin typeface="Monaco"/>
                <a:sym typeface="Monaco"/>
              </a:rPr>
              <a:t>environment(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40FF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40FF"/>
                </a:solidFill>
                <a:effectLst/>
                <a:uLnTx/>
                <a:uFillTx/>
                <a:latin typeface="Monaco"/>
                <a:sym typeface="Monaco"/>
              </a:rPr>
              <a:t>)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&lt;environment: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R_GlobalEnv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</a:t>
            </a:r>
          </a:p>
        </p:txBody>
      </p:sp>
      <p:sp>
        <p:nvSpPr>
          <p:cNvPr id="451" name="Functions have 3 parts:…"/>
          <p:cNvSpPr txBox="1"/>
          <p:nvPr/>
        </p:nvSpPr>
        <p:spPr>
          <a:xfrm>
            <a:off x="14287796" y="4207392"/>
            <a:ext cx="9789115" cy="917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Functions have 3 parts: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formals (aka arguments)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body (code inside the function)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FF40FF"/>
                </a:solidFill>
                <a:effectLst/>
                <a:uLnTx/>
                <a:uFillTx/>
                <a:latin typeface="Monaco"/>
                <a:sym typeface="Monaco"/>
              </a:rPr>
              <a:t>environment</a:t>
            </a:r>
          </a:p>
        </p:txBody>
      </p:sp>
      <p:sp>
        <p:nvSpPr>
          <p:cNvPr id="452" name="anatomy of a fun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anatomy of a function</a:t>
            </a:r>
          </a:p>
        </p:txBody>
      </p:sp>
    </p:spTree>
    <p:extLst>
      <p:ext uri="{BB962C8B-B14F-4D97-AF65-F5344CB8AC3E}">
        <p14:creationId xmlns:p14="http://schemas.microsoft.com/office/powerpoint/2010/main" val="192680867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v &lt;- function(FV, r, n) {…"/>
          <p:cNvSpPr txBox="1"/>
          <p:nvPr/>
        </p:nvSpPr>
        <p:spPr>
          <a:xfrm>
            <a:off x="35836" y="4060425"/>
            <a:ext cx="13294689" cy="9634044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function(FV, r, n) {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FV / (1 + r)^n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FF2600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round(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1779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(FV = 1000, r = .08, n = 5)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680.58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pv2 &lt;- function(FV, r, n) {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FV / (1 + r)^n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return(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round(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pv2(1000, .08, 5)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680.5832</a:t>
            </a:r>
          </a:p>
        </p:txBody>
      </p:sp>
      <p:sp>
        <p:nvSpPr>
          <p:cNvPr id="455" name="What gets returned from a function is either:…"/>
          <p:cNvSpPr txBox="1"/>
          <p:nvPr/>
        </p:nvSpPr>
        <p:spPr>
          <a:xfrm>
            <a:off x="14287796" y="4207392"/>
            <a:ext cx="9789115" cy="917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What gets returned from a function is either: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The last expression evaluated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return(value), which forces the function to stop execution and return value</a:t>
            </a:r>
          </a:p>
        </p:txBody>
      </p:sp>
      <p:sp>
        <p:nvSpPr>
          <p:cNvPr id="456" name="function outpu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 output</a:t>
            </a:r>
          </a:p>
        </p:txBody>
      </p:sp>
    </p:spTree>
    <p:extLst>
      <p:ext uri="{BB962C8B-B14F-4D97-AF65-F5344CB8AC3E}">
        <p14:creationId xmlns:p14="http://schemas.microsoft.com/office/powerpoint/2010/main" val="66681536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v &lt;- function(FV, r, n) {…"/>
          <p:cNvSpPr txBox="1"/>
          <p:nvPr/>
        </p:nvSpPr>
        <p:spPr>
          <a:xfrm>
            <a:off x="11122" y="4085139"/>
            <a:ext cx="13294689" cy="9634044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&lt;- function(FV, r, n) {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&lt;- FV / (1 + r)^n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round(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1779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(FV = 1000, r = .08, n = 5)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680.58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pv2 &lt;- function(FV, r, n) {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&lt;- FV / (1 + r)^n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return(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round(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pv2(1000, .08, 5)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680.5832</a:t>
            </a:r>
          </a:p>
        </p:txBody>
      </p:sp>
      <p:sp>
        <p:nvSpPr>
          <p:cNvPr id="459" name="What gets returned from a function is either:…"/>
          <p:cNvSpPr txBox="1"/>
          <p:nvPr/>
        </p:nvSpPr>
        <p:spPr>
          <a:xfrm>
            <a:off x="14287796" y="4207392"/>
            <a:ext cx="9789115" cy="917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What gets returned from a function is either: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The last expression evaluated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return(value), which forces the function to stop execution and return value</a:t>
            </a: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0433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Monaco"/>
                <a:sym typeface="Monaco"/>
              </a:rPr>
              <a:t>Note the differences in how we call these functions. Why do both cases work?</a:t>
            </a:r>
          </a:p>
        </p:txBody>
      </p:sp>
      <p:sp>
        <p:nvSpPr>
          <p:cNvPr id="460" name="function outpu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 output</a:t>
            </a:r>
          </a:p>
        </p:txBody>
      </p:sp>
    </p:spTree>
    <p:extLst>
      <p:ext uri="{BB962C8B-B14F-4D97-AF65-F5344CB8AC3E}">
        <p14:creationId xmlns:p14="http://schemas.microsoft.com/office/powerpoint/2010/main" val="175700072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463" name="Define a function titled ratio that takes arguments x and y and returns their ratio, x / y…"/>
          <p:cNvSpPr txBox="1">
            <a:spLocks noGrp="1"/>
          </p:cNvSpPr>
          <p:nvPr>
            <p:ph type="body" idx="1"/>
          </p:nvPr>
        </p:nvSpPr>
        <p:spPr>
          <a:xfrm>
            <a:off x="666750" y="3210869"/>
            <a:ext cx="23050500" cy="10113662"/>
          </a:xfrm>
          <a:prstGeom prst="rect">
            <a:avLst/>
          </a:prstGeom>
        </p:spPr>
        <p:txBody>
          <a:bodyPr anchor="t"/>
          <a:lstStyle/>
          <a:p>
            <a:pPr marL="863203" indent="-863203">
              <a:buClr>
                <a:srgbClr val="535353"/>
              </a:buClr>
              <a:defRPr sz="75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Define a function titled </a:t>
            </a:r>
            <a:r>
              <a:rPr sz="6500" i="0" dirty="0">
                <a:latin typeface="Monaco"/>
                <a:ea typeface="Monaco"/>
                <a:cs typeface="Monaco"/>
                <a:sym typeface="Monaco"/>
              </a:rPr>
              <a:t>ratio</a:t>
            </a:r>
            <a:r>
              <a:rPr dirty="0"/>
              <a:t> that takes arguments </a:t>
            </a:r>
            <a:r>
              <a:rPr sz="6500" i="0" dirty="0">
                <a:latin typeface="Monaco"/>
                <a:ea typeface="Monaco"/>
                <a:cs typeface="Monaco"/>
                <a:sym typeface="Monaco"/>
              </a:rPr>
              <a:t>x</a:t>
            </a:r>
            <a:r>
              <a:rPr lang="en-US" sz="6500" i="0" dirty="0">
                <a:latin typeface="Monaco"/>
                <a:ea typeface="Monaco"/>
                <a:cs typeface="Monaco"/>
                <a:sym typeface="Monaco"/>
              </a:rPr>
              <a:t>,</a:t>
            </a:r>
            <a:r>
              <a:rPr dirty="0"/>
              <a:t> </a:t>
            </a:r>
            <a:r>
              <a:rPr sz="6500" i="0" dirty="0">
                <a:latin typeface="Monaco"/>
                <a:ea typeface="Monaco"/>
                <a:cs typeface="Monaco"/>
                <a:sym typeface="Monaco"/>
              </a:rPr>
              <a:t>y</a:t>
            </a:r>
            <a:r>
              <a:rPr lang="en-US" sz="6500" i="0" dirty="0">
                <a:latin typeface="Monaco"/>
                <a:ea typeface="Monaco"/>
                <a:cs typeface="Monaco"/>
                <a:sym typeface="Monaco"/>
              </a:rPr>
              <a:t>,</a:t>
            </a:r>
            <a:r>
              <a:rPr dirty="0"/>
              <a:t> and </a:t>
            </a:r>
            <a:r>
              <a:rPr lang="en-US" sz="6500" dirty="0">
                <a:latin typeface="Monaco"/>
                <a:ea typeface="Monaco"/>
                <a:cs typeface="Monaco"/>
                <a:sym typeface="Monaco"/>
              </a:rPr>
              <a:t>digits</a:t>
            </a:r>
            <a:r>
              <a:rPr lang="en-US" sz="8000" dirty="0">
                <a:latin typeface="Monaco"/>
                <a:ea typeface="Monaco"/>
                <a:cs typeface="Monaco"/>
                <a:sym typeface="Monaco"/>
              </a:rPr>
              <a:t> and </a:t>
            </a:r>
            <a:r>
              <a:rPr dirty="0"/>
              <a:t>returns </a:t>
            </a:r>
            <a:r>
              <a:rPr lang="en-US" dirty="0"/>
              <a:t>the value of </a:t>
            </a:r>
            <a:r>
              <a:rPr dirty="0"/>
              <a:t>their ratio, </a:t>
            </a:r>
            <a:r>
              <a:rPr sz="6500" i="0" dirty="0">
                <a:latin typeface="Monaco"/>
                <a:ea typeface="Monaco"/>
                <a:cs typeface="Monaco"/>
                <a:sym typeface="Monaco"/>
              </a:rPr>
              <a:t>x / y</a:t>
            </a:r>
            <a:r>
              <a:rPr lang="en-US" sz="6500" i="0" dirty="0">
                <a:latin typeface="Monaco"/>
                <a:ea typeface="Monaco"/>
                <a:cs typeface="Monaco"/>
                <a:sym typeface="Monaco"/>
              </a:rPr>
              <a:t>, </a:t>
            </a:r>
            <a:r>
              <a:rPr lang="en-US" sz="7500" i="0" dirty="0">
                <a:ea typeface="Monaco"/>
                <a:cs typeface="Monaco"/>
                <a:sym typeface="Monaco"/>
              </a:rPr>
              <a:t>rounded to a specified number of digits</a:t>
            </a:r>
            <a:r>
              <a:rPr lang="en-US" sz="6500" i="0" dirty="0">
                <a:latin typeface="Monaco"/>
                <a:ea typeface="Monaco"/>
                <a:cs typeface="Monaco"/>
                <a:sym typeface="Monaco"/>
              </a:rPr>
              <a:t>.</a:t>
            </a:r>
            <a:endParaRPr sz="6500" i="0" dirty="0">
              <a:latin typeface="Monaco"/>
              <a:ea typeface="Monaco"/>
              <a:cs typeface="Monaco"/>
              <a:sym typeface="Monaco"/>
            </a:endParaRPr>
          </a:p>
          <a:p>
            <a:pPr marL="863203" indent="-863203">
              <a:buClr>
                <a:srgbClr val="535353"/>
              </a:buClr>
              <a:defRPr sz="75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Call </a:t>
            </a:r>
            <a:r>
              <a:rPr sz="6500" i="0" dirty="0">
                <a:latin typeface="Monaco"/>
                <a:ea typeface="Monaco"/>
                <a:cs typeface="Monaco"/>
                <a:sym typeface="Monaco"/>
              </a:rPr>
              <a:t>ratio()</a:t>
            </a:r>
            <a:r>
              <a:rPr dirty="0"/>
              <a:t> with arguments 3</a:t>
            </a:r>
            <a:r>
              <a:rPr lang="en-US" dirty="0"/>
              <a:t>,</a:t>
            </a:r>
            <a:r>
              <a:rPr dirty="0"/>
              <a:t> </a:t>
            </a:r>
            <a:r>
              <a:rPr lang="en-US" dirty="0"/>
              <a:t>7, and 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441928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466" name="ratio &lt;- function(x, y) {…"/>
          <p:cNvSpPr txBox="1"/>
          <p:nvPr/>
        </p:nvSpPr>
        <p:spPr>
          <a:xfrm>
            <a:off x="2958" y="3944310"/>
            <a:ext cx="23050501" cy="9786325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ratio &lt;- function(x, y</a:t>
            </a:r>
            <a:r>
              <a:rPr kumimoji="0" 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digits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) 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round(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x </a:t>
            </a:r>
            <a:r>
              <a:rPr kumimoji="0" 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/</a:t>
            </a:r>
            <a:r>
              <a:rPr kumimoji="0" 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y</a:t>
            </a:r>
            <a:r>
              <a:rPr kumimoji="0" 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digits = digits)</a:t>
            </a: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ratio(3, </a:t>
            </a:r>
            <a:r>
              <a:rPr kumimoji="0" 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7, 4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0.</a:t>
            </a:r>
            <a:r>
              <a:rPr kumimoji="0" 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4286</a:t>
            </a: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797979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95110938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3E2B61-E11F-4B86-87A4-07AFC8DB8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 scoping rules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4B0EE-7CFD-4EA4-9906-59465D4D43DE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958596" y="3784600"/>
            <a:ext cx="11020044" cy="8925560"/>
          </a:xfrm>
        </p:spPr>
        <p:txBody>
          <a:bodyPr>
            <a:normAutofit/>
          </a:bodyPr>
          <a:lstStyle/>
          <a:p>
            <a:r>
              <a:rPr lang="en-US" dirty="0"/>
              <a:t>R uses lexical scoping rules to define how functions and objects interact</a:t>
            </a:r>
          </a:p>
          <a:p>
            <a:r>
              <a:rPr lang="en-US" dirty="0"/>
              <a:t>The code to the right creates two functions called </a:t>
            </a:r>
            <a:r>
              <a:rPr lang="en-US" dirty="0">
                <a:latin typeface="Monaco"/>
              </a:rPr>
              <a:t>foo( ) </a:t>
            </a:r>
            <a:r>
              <a:rPr lang="en-US" dirty="0"/>
              <a:t>and </a:t>
            </a:r>
            <a:r>
              <a:rPr lang="en-US" dirty="0">
                <a:latin typeface="Monaco"/>
              </a:rPr>
              <a:t>bar()</a:t>
            </a:r>
          </a:p>
          <a:p>
            <a:r>
              <a:rPr lang="en-US" dirty="0"/>
              <a:t>Observing this code, what value will result if </a:t>
            </a:r>
            <a:r>
              <a:rPr lang="en-US" dirty="0">
                <a:latin typeface="Monaco"/>
              </a:rPr>
              <a:t>bar(2)</a:t>
            </a:r>
            <a:r>
              <a:rPr lang="en-US" dirty="0"/>
              <a:t> is called?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97359E-B091-42AD-A61B-4CE484E08A5A}"/>
              </a:ext>
            </a:extLst>
          </p:cNvPr>
          <p:cNvSpPr txBox="1"/>
          <p:nvPr/>
        </p:nvSpPr>
        <p:spPr>
          <a:xfrm>
            <a:off x="13035064" y="3755324"/>
            <a:ext cx="11186808" cy="8227893"/>
          </a:xfrm>
          <a:prstGeom prst="rect">
            <a:avLst/>
          </a:prstGeom>
          <a:solidFill>
            <a:srgbClr val="E5E5E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3" algn="l"/>
            <a:r>
              <a:rPr lang="en-US" sz="4400" dirty="0">
                <a:latin typeface="Monaco"/>
              </a:rPr>
              <a:t>a &lt;- 1</a:t>
            </a:r>
          </a:p>
          <a:p>
            <a:pPr lvl="3" algn="l"/>
            <a:r>
              <a:rPr lang="en-US" sz="4400" dirty="0">
                <a:latin typeface="Monaco"/>
              </a:rPr>
              <a:t>b &lt;- 2</a:t>
            </a:r>
          </a:p>
          <a:p>
            <a:pPr lvl="3" algn="l"/>
            <a:endParaRPr lang="en-US" sz="4400" dirty="0">
              <a:latin typeface="Monaco"/>
            </a:endParaRPr>
          </a:p>
          <a:p>
            <a:pPr lvl="3" algn="l"/>
            <a:r>
              <a:rPr lang="en-US" sz="4400" dirty="0">
                <a:latin typeface="Monaco"/>
              </a:rPr>
              <a:t>foo &lt;- function(x) {</a:t>
            </a:r>
          </a:p>
          <a:p>
            <a:pPr lvl="3" algn="l"/>
            <a:r>
              <a:rPr lang="en-US" sz="4400" dirty="0">
                <a:latin typeface="Monaco"/>
              </a:rPr>
              <a:t>    a * x + b</a:t>
            </a:r>
          </a:p>
          <a:p>
            <a:pPr lvl="3" algn="l"/>
            <a:r>
              <a:rPr lang="en-US" sz="4400" dirty="0">
                <a:latin typeface="Monaco"/>
              </a:rPr>
              <a:t>}</a:t>
            </a:r>
          </a:p>
          <a:p>
            <a:pPr lvl="3" algn="l"/>
            <a:endParaRPr lang="en-US" sz="4400" dirty="0">
              <a:latin typeface="Monaco"/>
            </a:endParaRPr>
          </a:p>
          <a:p>
            <a:pPr lvl="3" algn="l"/>
            <a:r>
              <a:rPr lang="en-US" sz="4400" dirty="0">
                <a:latin typeface="Monaco"/>
              </a:rPr>
              <a:t>bar &lt;- function(x){</a:t>
            </a:r>
          </a:p>
          <a:p>
            <a:pPr lvl="3" algn="l"/>
            <a:r>
              <a:rPr lang="en-US" sz="4400" dirty="0">
                <a:latin typeface="Monaco"/>
              </a:rPr>
              <a:t>  a &lt;- 2</a:t>
            </a:r>
          </a:p>
          <a:p>
            <a:pPr lvl="3" algn="l"/>
            <a:r>
              <a:rPr lang="en-US" sz="4400" dirty="0">
                <a:latin typeface="Monaco"/>
              </a:rPr>
              <a:t>  b &lt;- 1</a:t>
            </a:r>
          </a:p>
          <a:p>
            <a:pPr lvl="3" algn="l"/>
            <a:r>
              <a:rPr lang="en-US" sz="4400" dirty="0">
                <a:latin typeface="Monaco"/>
              </a:rPr>
              <a:t>  foo(x)</a:t>
            </a:r>
          </a:p>
          <a:p>
            <a:pPr lvl="3" algn="l"/>
            <a:r>
              <a:rPr lang="en-US" sz="4400" dirty="0">
                <a:latin typeface="Monac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089594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Organizing your commonly used cod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16499074" cy="8864600"/>
          </a:xfrm>
          <a:prstGeom prst="rect">
            <a:avLst/>
          </a:prstGeom>
        </p:spPr>
        <p:txBody>
          <a:bodyPr/>
          <a:lstStyle/>
          <a:p>
            <a:r>
              <a:rPr dirty="0"/>
              <a:t>Organizing your commonly used code</a:t>
            </a:r>
          </a:p>
          <a:p>
            <a:r>
              <a:rPr dirty="0"/>
              <a:t>Standardized conventions lead to standardized tools</a:t>
            </a:r>
          </a:p>
          <a:p>
            <a:r>
              <a:rPr dirty="0"/>
              <a:t>Save</a:t>
            </a:r>
            <a:r>
              <a:rPr lang="en-US" dirty="0"/>
              <a:t>s</a:t>
            </a:r>
            <a:r>
              <a:rPr dirty="0"/>
              <a:t> time</a:t>
            </a:r>
          </a:p>
          <a:p>
            <a:r>
              <a:rPr dirty="0"/>
              <a:t>Sharing code (inside or outside your org)</a:t>
            </a:r>
          </a:p>
        </p:txBody>
      </p:sp>
      <p:sp>
        <p:nvSpPr>
          <p:cNvPr id="129" name="why we use 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why we use packages</a:t>
            </a:r>
          </a:p>
        </p:txBody>
      </p:sp>
      <p:pic>
        <p:nvPicPr>
          <p:cNvPr id="1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16264" y="4443191"/>
            <a:ext cx="3257191" cy="325719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packager"/>
          <p:cNvSpPr txBox="1"/>
          <p:nvPr/>
        </p:nvSpPr>
        <p:spPr>
          <a:xfrm>
            <a:off x="19163461" y="7817960"/>
            <a:ext cx="3162797" cy="899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packager</a:t>
            </a:r>
          </a:p>
        </p:txBody>
      </p:sp>
      <p:sp>
        <p:nvSpPr>
          <p:cNvPr id="132" name="Shape"/>
          <p:cNvSpPr/>
          <p:nvPr/>
        </p:nvSpPr>
        <p:spPr>
          <a:xfrm>
            <a:off x="18035001" y="3730941"/>
            <a:ext cx="5428037" cy="6270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19" y="0"/>
                </a:moveTo>
                <a:lnTo>
                  <a:pt x="21593" y="5368"/>
                </a:lnTo>
                <a:lnTo>
                  <a:pt x="21600" y="16344"/>
                </a:lnTo>
                <a:lnTo>
                  <a:pt x="10823" y="21600"/>
                </a:lnTo>
                <a:lnTo>
                  <a:pt x="0" y="16297"/>
                </a:lnTo>
                <a:lnTo>
                  <a:pt x="43" y="5378"/>
                </a:lnTo>
                <a:lnTo>
                  <a:pt x="10819" y="0"/>
                </a:lnTo>
                <a:close/>
              </a:path>
            </a:pathLst>
          </a:custGeom>
          <a:ln w="152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Image" descr="Image"/>
          <p:cNvPicPr>
            <a:picLocks noChangeAspect="1"/>
          </p:cNvPicPr>
          <p:nvPr/>
        </p:nvPicPr>
        <p:blipFill>
          <a:blip r:embed="rId2">
            <a:alphaModFix amt="20000"/>
            <a:extLst/>
          </a:blip>
          <a:stretch>
            <a:fillRect/>
          </a:stretch>
        </p:blipFill>
        <p:spPr>
          <a:xfrm>
            <a:off x="11190096" y="180572"/>
            <a:ext cx="12964093" cy="13354856"/>
          </a:xfrm>
          <a:prstGeom prst="rect">
            <a:avLst/>
          </a:prstGeom>
          <a:ln w="12700">
            <a:miter lim="400000"/>
          </a:ln>
        </p:spPr>
      </p:pic>
      <p:sp>
        <p:nvSpPr>
          <p:cNvPr id="469" name="handling argu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handling arguments</a:t>
            </a:r>
          </a:p>
        </p:txBody>
      </p:sp>
    </p:spTree>
    <p:extLst>
      <p:ext uri="{BB962C8B-B14F-4D97-AF65-F5344CB8AC3E}">
        <p14:creationId xmlns:p14="http://schemas.microsoft.com/office/powerpoint/2010/main" val="197021821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Calling arguments in different w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Calling arguments in different ways</a:t>
            </a:r>
          </a:p>
        </p:txBody>
      </p:sp>
      <p:sp>
        <p:nvSpPr>
          <p:cNvPr id="472" name="pv(FV = 1000, r = .08, n = 5)…"/>
          <p:cNvSpPr txBox="1"/>
          <p:nvPr/>
        </p:nvSpPr>
        <p:spPr>
          <a:xfrm>
            <a:off x="32416" y="4085139"/>
            <a:ext cx="13337733" cy="9634044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(FV = 1000, r = .08, n = 5)</a:t>
            </a: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680.58</a:t>
            </a: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(1000, .08, 5)</a:t>
            </a: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680.58</a:t>
            </a: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(r = .08, FV = 1000, n = 5)</a:t>
            </a: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680.58</a:t>
            </a: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(.08, 1000, 5)</a:t>
            </a: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0</a:t>
            </a: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797979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(1000, .08)</a:t>
            </a: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Error in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(1000, 0.08) : argument "n" is missing, with no default</a:t>
            </a:r>
          </a:p>
        </p:txBody>
      </p:sp>
      <p:sp>
        <p:nvSpPr>
          <p:cNvPr id="473" name="Using argument names…"/>
          <p:cNvSpPr txBox="1"/>
          <p:nvPr/>
        </p:nvSpPr>
        <p:spPr>
          <a:xfrm>
            <a:off x="13994051" y="4060425"/>
            <a:ext cx="9789115" cy="88700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Using argument names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8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positional matching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8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must use names if you change order otherwise…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6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error or incorrect computation will occur</a:t>
            </a: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6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missing arguments results in error</a:t>
            </a:r>
          </a:p>
        </p:txBody>
      </p:sp>
    </p:spTree>
    <p:extLst>
      <p:ext uri="{BB962C8B-B14F-4D97-AF65-F5344CB8AC3E}">
        <p14:creationId xmlns:p14="http://schemas.microsoft.com/office/powerpoint/2010/main" val="2629308582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etting default argu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setting default arguments</a:t>
            </a:r>
          </a:p>
        </p:txBody>
      </p:sp>
      <p:sp>
        <p:nvSpPr>
          <p:cNvPr id="476" name="pv &lt;- function(FV, r, n = 5) {…"/>
          <p:cNvSpPr txBox="1"/>
          <p:nvPr/>
        </p:nvSpPr>
        <p:spPr>
          <a:xfrm>
            <a:off x="19028" y="4085139"/>
            <a:ext cx="13326405" cy="9634044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function(FV, r, 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Monaco"/>
                <a:sym typeface="Monaco"/>
              </a:rPr>
              <a:t>n = 5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) 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FV / (1 + r)^n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round(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(1000, .08)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680.58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PV(1000, .08, n = 3)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793.83</a:t>
            </a:r>
          </a:p>
        </p:txBody>
      </p:sp>
      <p:sp>
        <p:nvSpPr>
          <p:cNvPr id="477" name="We can set default argument values…"/>
          <p:cNvSpPr txBox="1"/>
          <p:nvPr/>
        </p:nvSpPr>
        <p:spPr>
          <a:xfrm>
            <a:off x="14287796" y="4528673"/>
            <a:ext cx="9789115" cy="8831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8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We can set </a:t>
            </a:r>
            <a:r>
              <a:rPr kumimoji="0" sz="4800" b="0" i="0" u="none" strike="noStrike" kern="0" cap="none" spc="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Monaco"/>
                <a:sym typeface="Monaco"/>
              </a:rPr>
              <a:t>default argument values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14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8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now if we do not call the argument the default is used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8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and we can change the default simply by specifying an n value</a:t>
            </a:r>
          </a:p>
        </p:txBody>
      </p:sp>
    </p:spTree>
    <p:extLst>
      <p:ext uri="{BB962C8B-B14F-4D97-AF65-F5344CB8AC3E}">
        <p14:creationId xmlns:p14="http://schemas.microsoft.com/office/powerpoint/2010/main" val="42997817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ordering arguments"/>
          <p:cNvSpPr txBox="1">
            <a:spLocks noGrp="1"/>
          </p:cNvSpPr>
          <p:nvPr>
            <p:ph type="title"/>
          </p:nvPr>
        </p:nvSpPr>
        <p:spPr>
          <a:xfrm>
            <a:off x="673100" y="133178"/>
            <a:ext cx="23050500" cy="3429000"/>
          </a:xfrm>
          <a:prstGeom prst="rect">
            <a:avLst/>
          </a:prstGeom>
        </p:spPr>
        <p:txBody>
          <a:bodyPr/>
          <a:lstStyle/>
          <a:p>
            <a:r>
              <a:t>ordering arguments</a:t>
            </a:r>
          </a:p>
        </p:txBody>
      </p:sp>
      <p:sp>
        <p:nvSpPr>
          <p:cNvPr id="480" name="my_fun &lt;- function(data, arg2, arg3 = 5) {…"/>
          <p:cNvSpPr txBox="1"/>
          <p:nvPr/>
        </p:nvSpPr>
        <p:spPr>
          <a:xfrm>
            <a:off x="18751" y="7042412"/>
            <a:ext cx="11620477" cy="6676770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my_fun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function(data, arg2, arg3 = 5) 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body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481" name="Ordering arguments in your functions is important:…"/>
          <p:cNvSpPr txBox="1"/>
          <p:nvPr/>
        </p:nvSpPr>
        <p:spPr>
          <a:xfrm>
            <a:off x="1365713" y="4207392"/>
            <a:ext cx="22711198" cy="286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Ordering arguments in your functions is important:</a:t>
            </a:r>
          </a:p>
          <a:p>
            <a:pPr marL="714375" marR="0" lvl="0" indent="-460375" algn="l" defTabSz="825500" rtl="0" eaLnBrk="1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positional matching</a:t>
            </a:r>
          </a:p>
          <a:p>
            <a:pPr marL="714375" marR="0" lvl="0" indent="-460375" algn="l" defTabSz="825500" rtl="0" eaLnBrk="1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pipe (%&gt;%) operator</a:t>
            </a:r>
          </a:p>
        </p:txBody>
      </p:sp>
      <p:sp>
        <p:nvSpPr>
          <p:cNvPr id="482" name="General rules:…"/>
          <p:cNvSpPr txBox="1"/>
          <p:nvPr/>
        </p:nvSpPr>
        <p:spPr>
          <a:xfrm>
            <a:off x="12456432" y="7072557"/>
            <a:ext cx="11620479" cy="6314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sng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General rules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: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Data argument first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First couple arguments require specifying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Later arguments have defaults</a:t>
            </a:r>
          </a:p>
        </p:txBody>
      </p:sp>
    </p:spTree>
    <p:extLst>
      <p:ext uri="{BB962C8B-B14F-4D97-AF65-F5344CB8AC3E}">
        <p14:creationId xmlns:p14="http://schemas.microsoft.com/office/powerpoint/2010/main" val="17105920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485" name="Earlier in these slides you saw the following code duplicated:…"/>
          <p:cNvSpPr txBox="1">
            <a:spLocks noGrp="1"/>
          </p:cNvSpPr>
          <p:nvPr>
            <p:ph type="body" idx="1"/>
          </p:nvPr>
        </p:nvSpPr>
        <p:spPr>
          <a:xfrm>
            <a:off x="666750" y="3210869"/>
            <a:ext cx="23050500" cy="10113662"/>
          </a:xfrm>
          <a:prstGeom prst="rect">
            <a:avLst/>
          </a:prstGeom>
        </p:spPr>
        <p:txBody>
          <a:bodyPr anchor="t">
            <a:normAutofit fontScale="92500" lnSpcReduction="20000"/>
          </a:bodyPr>
          <a:lstStyle/>
          <a:p>
            <a:pPr marL="0" indent="0" defTabSz="817244">
              <a:spcBef>
                <a:spcPts val="6400"/>
              </a:spcBef>
              <a:buSzTx/>
              <a:buNone/>
              <a:defRPr sz="7425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7200" dirty="0"/>
              <a:t>Earlier in these slides you saw the following code duplicated:</a:t>
            </a:r>
          </a:p>
          <a:p>
            <a:pPr marL="0" indent="0" defTabSz="817244">
              <a:lnSpc>
                <a:spcPct val="100000"/>
              </a:lnSpc>
              <a:spcBef>
                <a:spcPts val="3900"/>
              </a:spcBef>
              <a:buSzTx/>
              <a:buNone/>
              <a:defRPr sz="495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800" dirty="0"/>
              <a:t>(</a:t>
            </a:r>
            <a:r>
              <a:rPr sz="4800" dirty="0" err="1"/>
              <a:t>df$a</a:t>
            </a:r>
            <a:r>
              <a:rPr sz="4800" dirty="0"/>
              <a:t> - min(</a:t>
            </a:r>
            <a:r>
              <a:rPr sz="4800" dirty="0" err="1"/>
              <a:t>df$a</a:t>
            </a:r>
            <a:r>
              <a:rPr sz="4800" dirty="0"/>
              <a:t>, na.rm = TRUE)) /  </a:t>
            </a:r>
          </a:p>
          <a:p>
            <a:pPr marL="0" indent="0" defTabSz="817244">
              <a:lnSpc>
                <a:spcPct val="100000"/>
              </a:lnSpc>
              <a:spcBef>
                <a:spcPts val="1900"/>
              </a:spcBef>
              <a:buSzTx/>
              <a:buNone/>
              <a:defRPr sz="495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800" dirty="0"/>
              <a:t>  (max(</a:t>
            </a:r>
            <a:r>
              <a:rPr sz="4800" dirty="0" err="1"/>
              <a:t>df$a</a:t>
            </a:r>
            <a:r>
              <a:rPr sz="4800" dirty="0"/>
              <a:t>, na.rm = TRUE) - min(</a:t>
            </a:r>
            <a:r>
              <a:rPr sz="4800" dirty="0" err="1"/>
              <a:t>df$a</a:t>
            </a:r>
            <a:r>
              <a:rPr sz="4800" dirty="0"/>
              <a:t>, na.rm = TRUE))</a:t>
            </a:r>
          </a:p>
          <a:p>
            <a:pPr marL="0" indent="0" defTabSz="817244">
              <a:lnSpc>
                <a:spcPct val="100000"/>
              </a:lnSpc>
              <a:spcBef>
                <a:spcPts val="1900"/>
              </a:spcBef>
              <a:buSzTx/>
              <a:buNone/>
              <a:defRPr sz="495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4800" dirty="0"/>
          </a:p>
          <a:p>
            <a:pPr marL="0" indent="0" defTabSz="817244">
              <a:lnSpc>
                <a:spcPct val="100000"/>
              </a:lnSpc>
              <a:spcBef>
                <a:spcPts val="1900"/>
              </a:spcBef>
              <a:buSzTx/>
              <a:buNone/>
              <a:defRPr sz="495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7200" i="1" dirty="0">
                <a:latin typeface="+mn-lt"/>
                <a:ea typeface="+mn-ea"/>
                <a:cs typeface="+mn-cs"/>
                <a:sym typeface="Gill Sans Light"/>
              </a:rPr>
              <a:t>Can you write a function called </a:t>
            </a:r>
            <a:r>
              <a:rPr sz="6000" dirty="0"/>
              <a:t>rescale</a:t>
            </a:r>
            <a:r>
              <a:rPr sz="7200" i="1" dirty="0">
                <a:latin typeface="+mn-lt"/>
                <a:ea typeface="+mn-ea"/>
                <a:cs typeface="+mn-cs"/>
                <a:sym typeface="Gill Sans Light"/>
              </a:rPr>
              <a:t> that takes argument </a:t>
            </a:r>
            <a:r>
              <a:rPr sz="6000" dirty="0"/>
              <a:t>x</a:t>
            </a:r>
            <a:r>
              <a:rPr sz="7200" i="1" dirty="0">
                <a:latin typeface="+mn-lt"/>
                <a:ea typeface="+mn-ea"/>
                <a:cs typeface="+mn-cs"/>
                <a:sym typeface="Gill Sans Light"/>
              </a:rPr>
              <a:t> and executes this code?</a:t>
            </a:r>
          </a:p>
          <a:p>
            <a:pPr marL="0" indent="0" defTabSz="817244">
              <a:lnSpc>
                <a:spcPct val="100000"/>
              </a:lnSpc>
              <a:spcBef>
                <a:spcPts val="1900"/>
              </a:spcBef>
              <a:buSzTx/>
              <a:buNone/>
              <a:defRPr sz="495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2400" i="1" dirty="0">
              <a:latin typeface="+mn-lt"/>
              <a:ea typeface="+mn-ea"/>
              <a:cs typeface="+mn-cs"/>
              <a:sym typeface="Gill Sans Light"/>
            </a:endParaRPr>
          </a:p>
          <a:p>
            <a:pPr marL="0" indent="0" defTabSz="817244">
              <a:lnSpc>
                <a:spcPct val="100000"/>
              </a:lnSpc>
              <a:spcBef>
                <a:spcPts val="1900"/>
              </a:spcBef>
              <a:buSzTx/>
              <a:buNone/>
              <a:defRPr sz="495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7200" i="1" dirty="0">
                <a:latin typeface="+mn-lt"/>
                <a:ea typeface="+mn-ea"/>
                <a:cs typeface="+mn-cs"/>
                <a:sym typeface="Gill Sans Light"/>
              </a:rPr>
              <a:t>Test </a:t>
            </a:r>
            <a:r>
              <a:rPr lang="en-US" sz="7200" i="1" dirty="0">
                <a:latin typeface="+mn-lt"/>
                <a:ea typeface="+mn-ea"/>
                <a:cs typeface="+mn-cs"/>
                <a:sym typeface="Gill Sans Light"/>
              </a:rPr>
              <a:t>your function </a:t>
            </a:r>
            <a:r>
              <a:rPr sz="7200" i="1" dirty="0">
                <a:latin typeface="+mn-lt"/>
                <a:ea typeface="+mn-ea"/>
                <a:cs typeface="+mn-cs"/>
                <a:sym typeface="Gill Sans Light"/>
              </a:rPr>
              <a:t>on the </a:t>
            </a:r>
            <a:r>
              <a:rPr lang="en-US" sz="7200" i="1" dirty="0">
                <a:latin typeface="+mn-lt"/>
                <a:ea typeface="+mn-ea"/>
                <a:cs typeface="+mn-cs"/>
                <a:sym typeface="Gill Sans Light"/>
              </a:rPr>
              <a:t>following </a:t>
            </a:r>
            <a:r>
              <a:rPr sz="7200" i="1" dirty="0">
                <a:latin typeface="+mn-lt"/>
                <a:ea typeface="+mn-ea"/>
                <a:cs typeface="+mn-cs"/>
                <a:sym typeface="Gill Sans Light"/>
              </a:rPr>
              <a:t>vector </a:t>
            </a:r>
            <a:endParaRPr lang="en-US" sz="7200" i="1" dirty="0">
              <a:latin typeface="+mn-lt"/>
              <a:ea typeface="+mn-ea"/>
              <a:cs typeface="+mn-cs"/>
              <a:sym typeface="Gill Sans Light"/>
            </a:endParaRPr>
          </a:p>
          <a:p>
            <a:pPr marL="0" indent="0" defTabSz="817244">
              <a:lnSpc>
                <a:spcPct val="100000"/>
              </a:lnSpc>
              <a:spcBef>
                <a:spcPts val="1900"/>
              </a:spcBef>
              <a:buSzTx/>
              <a:buNone/>
              <a:defRPr sz="495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7200" i="1" dirty="0" err="1"/>
              <a:t>set.seed</a:t>
            </a:r>
            <a:r>
              <a:rPr lang="en-US" sz="7200" i="1" dirty="0"/>
              <a:t>(123) </a:t>
            </a:r>
          </a:p>
          <a:p>
            <a:pPr marL="0" indent="0" defTabSz="817244">
              <a:lnSpc>
                <a:spcPct val="100000"/>
              </a:lnSpc>
              <a:spcBef>
                <a:spcPts val="1900"/>
              </a:spcBef>
              <a:buSzTx/>
              <a:buNone/>
              <a:defRPr sz="495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7200" i="1" dirty="0"/>
              <a:t>vec1 &lt;- runif(10, min = 5, max = 13)</a:t>
            </a:r>
            <a:endParaRPr sz="7200" i="1" dirty="0">
              <a:latin typeface="+mn-lt"/>
              <a:ea typeface="+mn-ea"/>
              <a:cs typeface="+mn-cs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69756656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488" name="rescale &lt;- function(x){…"/>
          <p:cNvSpPr txBox="1"/>
          <p:nvPr/>
        </p:nvSpPr>
        <p:spPr>
          <a:xfrm>
            <a:off x="641230" y="3919597"/>
            <a:ext cx="23050501" cy="9786325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rescale &lt;- function(x){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range(x, na.rm = TRUE)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(x -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[1]) / (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[2] -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[1])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 err="1">
                <a:solidFill>
                  <a:srgbClr val="515151"/>
                </a:solidFill>
                <a:latin typeface="Monaco"/>
                <a:sym typeface="Monaco"/>
              </a:rPr>
              <a:t>set.seed</a:t>
            </a:r>
            <a:r>
              <a:rPr lang="en-US" sz="4000" dirty="0">
                <a:solidFill>
                  <a:srgbClr val="515151"/>
                </a:solidFill>
                <a:latin typeface="Monaco"/>
                <a:sym typeface="Monaco"/>
              </a:rPr>
              <a:t>(123)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>
                <a:solidFill>
                  <a:srgbClr val="515151"/>
                </a:solidFill>
                <a:latin typeface="Monaco"/>
                <a:sym typeface="Monaco"/>
              </a:rPr>
              <a:t>vec1 &lt;- runif(10, min = 5, max = 13)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rescale(vec1)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0.2704415 0.8299695 0.4060968 0.9358038 1.0000000 0.0000000 0.5392146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[8] 0.9463095 0.5652837 0.4593287</a:t>
            </a:r>
          </a:p>
        </p:txBody>
      </p:sp>
    </p:spTree>
    <p:extLst>
      <p:ext uri="{BB962C8B-B14F-4D97-AF65-F5344CB8AC3E}">
        <p14:creationId xmlns:p14="http://schemas.microsoft.com/office/powerpoint/2010/main" val="213031022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491" name="Now add an argument to rescale that allows you to round the output to a specified decimal.  Set the default to 2."/>
          <p:cNvSpPr txBox="1">
            <a:spLocks noGrp="1"/>
          </p:cNvSpPr>
          <p:nvPr>
            <p:ph type="body" idx="1"/>
          </p:nvPr>
        </p:nvSpPr>
        <p:spPr>
          <a:xfrm>
            <a:off x="666750" y="5688374"/>
            <a:ext cx="23050500" cy="763615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75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Now add an argument to </a:t>
            </a:r>
            <a:r>
              <a:rPr sz="6500" i="0">
                <a:latin typeface="Monaco"/>
                <a:ea typeface="Monaco"/>
                <a:cs typeface="Monaco"/>
                <a:sym typeface="Monaco"/>
              </a:rPr>
              <a:t>rescale</a:t>
            </a:r>
            <a:r>
              <a:t> that allows you to round the output to a specified decimal.  Set the default to 2.</a:t>
            </a:r>
          </a:p>
        </p:txBody>
      </p:sp>
    </p:spTree>
    <p:extLst>
      <p:ext uri="{BB962C8B-B14F-4D97-AF65-F5344CB8AC3E}">
        <p14:creationId xmlns:p14="http://schemas.microsoft.com/office/powerpoint/2010/main" val="371055210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494" name="rescale &lt;- function(x, digits = 2){…"/>
          <p:cNvSpPr txBox="1"/>
          <p:nvPr/>
        </p:nvSpPr>
        <p:spPr>
          <a:xfrm>
            <a:off x="443518" y="3919075"/>
            <a:ext cx="23050501" cy="9786325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rescale &lt;- function(x, digits = 2){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range(x, na.rm = TRUE)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scaled &lt;- (x -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[1]) / (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[2] -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[1])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round(scaled, digits = digits)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 err="1">
                <a:solidFill>
                  <a:srgbClr val="515151"/>
                </a:solidFill>
                <a:latin typeface="Monaco"/>
                <a:sym typeface="Monaco"/>
              </a:rPr>
              <a:t>set.seed</a:t>
            </a:r>
            <a:r>
              <a:rPr lang="en-US" sz="4000" dirty="0">
                <a:solidFill>
                  <a:srgbClr val="515151"/>
                </a:solidFill>
                <a:latin typeface="Monaco"/>
                <a:sym typeface="Monaco"/>
              </a:rPr>
              <a:t>(123)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>
                <a:solidFill>
                  <a:srgbClr val="515151"/>
                </a:solidFill>
                <a:latin typeface="Monaco"/>
                <a:sym typeface="Monaco"/>
              </a:rPr>
              <a:t>vec1 &lt;- runif(10, min = 5, max = 13)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rescale(vec1)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0.27 0.83 0.41 0.94 1.00 0.00 0.54 0.95 0.57 0.46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797979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rescale(vec1, 3)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0.270 0.830 0.406 0.936 1.000 0.000 0.539 0.946 0.565 0.459</a:t>
            </a: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797979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499827337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497" name="Now let’s move the na.rm = TRUE argument into the functions formals so that the user can specify whether or not they want to remove NAs.  Set the default to TRUE."/>
          <p:cNvSpPr txBox="1">
            <a:spLocks noGrp="1"/>
          </p:cNvSpPr>
          <p:nvPr>
            <p:ph type="body" idx="1"/>
          </p:nvPr>
        </p:nvSpPr>
        <p:spPr>
          <a:xfrm>
            <a:off x="666750" y="5688374"/>
            <a:ext cx="23050500" cy="763615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75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Now let’s move the </a:t>
            </a:r>
            <a:r>
              <a:rPr sz="6500" i="0" dirty="0">
                <a:latin typeface="Monaco"/>
                <a:ea typeface="Monaco"/>
                <a:cs typeface="Monaco"/>
                <a:sym typeface="Monaco"/>
              </a:rPr>
              <a:t>na.rm = TRUE</a:t>
            </a:r>
            <a:r>
              <a:rPr dirty="0"/>
              <a:t> argument into the function</a:t>
            </a:r>
            <a:r>
              <a:rPr lang="en-US" dirty="0"/>
              <a:t>'</a:t>
            </a:r>
            <a:r>
              <a:rPr dirty="0"/>
              <a:t>s formals so that the user can specify whether or not they want to remove NAs.  Set the default to </a:t>
            </a:r>
            <a:r>
              <a:rPr sz="6500" i="0" dirty="0">
                <a:latin typeface="Monaco"/>
                <a:ea typeface="Monaco"/>
                <a:cs typeface="Monaco"/>
                <a:sym typeface="Monaco"/>
              </a:rPr>
              <a:t>TRUE</a:t>
            </a:r>
            <a:r>
              <a:rPr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1860834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500" name="rescale &lt;- function(x, digits = 2, na.rm = TRUE){…"/>
          <p:cNvSpPr txBox="1"/>
          <p:nvPr/>
        </p:nvSpPr>
        <p:spPr>
          <a:xfrm>
            <a:off x="443518" y="3919596"/>
            <a:ext cx="23050501" cy="9786325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rescale &lt;- function(x, digits = 2, na.rm = TRUE){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if(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isTRUE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(na.rm)) x &lt;-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na.omit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(x)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range(x)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scaled &lt;- (x -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[1]) / (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[2] -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[1])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round(scaled, digits = digits)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vec1 &lt;- c(NA, vec1)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rescale(vec1)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0.27 0.83 0.41 0.94 1.00 0.00 0.54 0.95 0.57 0.46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attr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(,"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na.action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")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1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attr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(,"class")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"omit"</a:t>
            </a:r>
          </a:p>
        </p:txBody>
      </p:sp>
      <p:sp>
        <p:nvSpPr>
          <p:cNvPr id="501" name="Showing how many missing values were removed"/>
          <p:cNvSpPr txBox="1"/>
          <p:nvPr/>
        </p:nvSpPr>
        <p:spPr>
          <a:xfrm>
            <a:off x="1020639" y="2981579"/>
            <a:ext cx="124378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0433FF"/>
                </a:solidFill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 Light"/>
                <a:sym typeface="Gill Sans Light"/>
              </a:rPr>
              <a:t>Showing how many missing values were removed</a:t>
            </a:r>
          </a:p>
        </p:txBody>
      </p:sp>
    </p:spTree>
    <p:extLst>
      <p:ext uri="{BB962C8B-B14F-4D97-AF65-F5344CB8AC3E}">
        <p14:creationId xmlns:p14="http://schemas.microsoft.com/office/powerpoint/2010/main" val="356582934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rerequisi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prerequisites</a:t>
            </a:r>
          </a:p>
        </p:txBody>
      </p:sp>
      <p:pic>
        <p:nvPicPr>
          <p:cNvPr id="135" name="Image" descr="Image"/>
          <p:cNvPicPr>
            <a:picLocks noChangeAspect="1"/>
          </p:cNvPicPr>
          <p:nvPr/>
        </p:nvPicPr>
        <p:blipFill>
          <a:blip r:embed="rId2">
            <a:alphaModFix amt="14897"/>
            <a:extLst/>
          </a:blip>
          <a:stretch>
            <a:fillRect/>
          </a:stretch>
        </p:blipFill>
        <p:spPr>
          <a:xfrm>
            <a:off x="12026485" y="104359"/>
            <a:ext cx="13507280" cy="13507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504" name="rescale &lt;- function(x, digits = 2, na.rm = TRUE){…"/>
          <p:cNvSpPr txBox="1"/>
          <p:nvPr/>
        </p:nvSpPr>
        <p:spPr>
          <a:xfrm>
            <a:off x="616516" y="3919594"/>
            <a:ext cx="23050501" cy="9786325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rescale &lt;- function(x, digits = 2, na.rm = TRUE){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if(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isTRUE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(na.rm)) x &lt;- x[!is.na(x)]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range(x)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scaled &lt;- (x -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[1]) / (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[2] -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[1])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round(scaled, digits = digits)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rescale(vec1)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0.27 0.83 0.41 0.94 1.00 0.00 0.54 0.95 0.57 0.46</a:t>
            </a: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797979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505" name="Hiding how many missing values were removed"/>
          <p:cNvSpPr txBox="1"/>
          <p:nvPr/>
        </p:nvSpPr>
        <p:spPr>
          <a:xfrm>
            <a:off x="1020639" y="2956864"/>
            <a:ext cx="1194427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0433FF"/>
                </a:solidFill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 Light"/>
                <a:sym typeface="Gill Sans Light"/>
              </a:rPr>
              <a:t>Hiding how many missing values were removed</a:t>
            </a:r>
          </a:p>
        </p:txBody>
      </p:sp>
    </p:spTree>
    <p:extLst>
      <p:ext uri="{BB962C8B-B14F-4D97-AF65-F5344CB8AC3E}">
        <p14:creationId xmlns:p14="http://schemas.microsoft.com/office/powerpoint/2010/main" val="2432057372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508" name="Now try to apply the rescale function across each variable in the mtcars data set.…"/>
          <p:cNvSpPr txBox="1">
            <a:spLocks noGrp="1"/>
          </p:cNvSpPr>
          <p:nvPr>
            <p:ph type="body" idx="1"/>
          </p:nvPr>
        </p:nvSpPr>
        <p:spPr>
          <a:xfrm>
            <a:off x="666750" y="5688374"/>
            <a:ext cx="23050500" cy="763615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75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Now try to apply the </a:t>
            </a:r>
            <a:r>
              <a:rPr sz="6500" i="0">
                <a:latin typeface="Monaco"/>
                <a:ea typeface="Monaco"/>
                <a:cs typeface="Monaco"/>
                <a:sym typeface="Monaco"/>
              </a:rPr>
              <a:t>rescale</a:t>
            </a:r>
            <a:r>
              <a:t> function across each variable in the </a:t>
            </a:r>
            <a:r>
              <a:rPr sz="6500" i="0">
                <a:latin typeface="Monaco"/>
                <a:ea typeface="Monaco"/>
                <a:cs typeface="Monaco"/>
                <a:sym typeface="Monaco"/>
              </a:rPr>
              <a:t>mtcars</a:t>
            </a:r>
            <a:r>
              <a:t> data set.</a:t>
            </a:r>
          </a:p>
          <a:p>
            <a:pPr marL="0" indent="0">
              <a:buSzTx/>
              <a:buNone/>
              <a:defRPr sz="75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  <a:p>
            <a:pPr marL="0" indent="0" algn="ctr">
              <a:buSzTx/>
              <a:buNone/>
              <a:defRPr sz="65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Hint: try using one of the </a:t>
            </a:r>
            <a:r>
              <a:rPr i="0">
                <a:latin typeface="Monaco"/>
                <a:ea typeface="Monaco"/>
                <a:cs typeface="Monaco"/>
                <a:sym typeface="Monaco"/>
              </a:rPr>
              <a:t>apply</a:t>
            </a:r>
            <a:r>
              <a:t> or </a:t>
            </a:r>
            <a:r>
              <a:rPr i="0">
                <a:latin typeface="Monaco"/>
                <a:ea typeface="Monaco"/>
                <a:cs typeface="Monaco"/>
                <a:sym typeface="Monaco"/>
              </a:rPr>
              <a:t>map</a:t>
            </a:r>
            <a:r>
              <a:t> functions.</a:t>
            </a:r>
          </a:p>
        </p:txBody>
      </p:sp>
    </p:spTree>
    <p:extLst>
      <p:ext uri="{BB962C8B-B14F-4D97-AF65-F5344CB8AC3E}">
        <p14:creationId xmlns:p14="http://schemas.microsoft.com/office/powerpoint/2010/main" val="841646535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511" name="library(purrr)…"/>
          <p:cNvSpPr txBox="1"/>
          <p:nvPr/>
        </p:nvSpPr>
        <p:spPr>
          <a:xfrm>
            <a:off x="406404" y="4154337"/>
            <a:ext cx="23050501" cy="9561663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library(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purrr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mtcars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%&gt;%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map_df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(rescale)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# A 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tibble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: 32 × 11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     mpg</a:t>
            </a:r>
            <a:r>
              <a:rPr kumimoji="0" 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	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cyl</a:t>
            </a:r>
            <a:r>
              <a:rPr kumimoji="0" 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		 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disp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    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hp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	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drat    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wt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qsec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    vs    am  gear  carb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  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1   0.45   0.5  0.22  0.20  0.53  0.28  0.23     0     1   0.5  0.43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2   0.45   0.5  0.22  0.20  0.53  0.35  0.30     0     1   0.5  0.43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3   0.53   0.0  0.09  0.14  0.50  0.21  0.49     1     1   0.5  0.00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4   0.47   0.5  0.47  0.20  0.15  0.44  0.59     1     0   0.0  0.00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5   0.35   1.0  0.72  0.43  0.18  0.49  0.30     0     0   0.0  0.14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6   0.33   0.5  0.38  0.19  0.00  0.50  0.68     1     0   0.0  0.00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7   0.17   1.0  0.72  0.68  0.21  0.53  0.16     0     0   0.0  0.43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8   0.60   0.0  0.19  0.04  0.43  0.43  0.65     1     0   0.5  0.14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9   0.53   0.0  0.17  0.15  0.53  0.42  1.00     1     0   0.5  0.14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10  0.37   0.5  0.24  0.25  0.53  0.49  0.45     1     0   0.5  0.43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# ... with 22 more rows</a:t>
            </a:r>
          </a:p>
        </p:txBody>
      </p:sp>
      <p:sp>
        <p:nvSpPr>
          <p:cNvPr id="512" name="You can now apply this function over a data frame, list, matrix with the map function"/>
          <p:cNvSpPr txBox="1"/>
          <p:nvPr/>
        </p:nvSpPr>
        <p:spPr>
          <a:xfrm>
            <a:off x="1020639" y="3253432"/>
            <a:ext cx="2104046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0433FF"/>
                </a:solidFill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 Light"/>
                <a:sym typeface="Gill Sans Light"/>
              </a:rPr>
              <a:t>You can now apply this function over a data frame, list, matrix with the map function</a:t>
            </a:r>
          </a:p>
        </p:txBody>
      </p:sp>
    </p:spTree>
    <p:extLst>
      <p:ext uri="{BB962C8B-B14F-4D97-AF65-F5344CB8AC3E}">
        <p14:creationId xmlns:p14="http://schemas.microsoft.com/office/powerpoint/2010/main" val="1931058046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invalid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invalid parameters</a:t>
            </a:r>
          </a:p>
        </p:txBody>
      </p:sp>
      <p:pic>
        <p:nvPicPr>
          <p:cNvPr id="515" name="Image" descr="Image"/>
          <p:cNvPicPr>
            <a:picLocks noChangeAspect="1"/>
          </p:cNvPicPr>
          <p:nvPr/>
        </p:nvPicPr>
        <p:blipFill>
          <a:blip r:embed="rId2">
            <a:alphaModFix amt="20000"/>
            <a:extLst/>
          </a:blip>
          <a:stretch>
            <a:fillRect/>
          </a:stretch>
        </p:blipFill>
        <p:spPr>
          <a:xfrm>
            <a:off x="12992766" y="826029"/>
            <a:ext cx="12063943" cy="1206394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28831846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invalid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invalid parameters</a:t>
            </a:r>
          </a:p>
        </p:txBody>
      </p:sp>
      <p:sp>
        <p:nvSpPr>
          <p:cNvPr id="518" name="my_fun &lt;- function(data, arg2, arg3 = 5) {…"/>
          <p:cNvSpPr txBox="1"/>
          <p:nvPr/>
        </p:nvSpPr>
        <p:spPr>
          <a:xfrm>
            <a:off x="-7419" y="6592463"/>
            <a:ext cx="11300656" cy="7126719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my_fun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function(data, arg2, arg3 = 5) 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if(condition) 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  message or warning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}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body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519" name="For functions that will be re-used, and especially for those used by someone other than the creator, it is good to check the validity of the arguments."/>
          <p:cNvSpPr txBox="1"/>
          <p:nvPr/>
        </p:nvSpPr>
        <p:spPr>
          <a:xfrm>
            <a:off x="866702" y="4207392"/>
            <a:ext cx="23210209" cy="286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For functions that will be re-used, and especially for those used by someone other than the creator, it is good to check the validity of the arguments.</a:t>
            </a:r>
          </a:p>
        </p:txBody>
      </p:sp>
      <p:sp>
        <p:nvSpPr>
          <p:cNvPr id="520" name="Common issues:…"/>
          <p:cNvSpPr txBox="1"/>
          <p:nvPr/>
        </p:nvSpPr>
        <p:spPr>
          <a:xfrm>
            <a:off x="12456432" y="6448613"/>
            <a:ext cx="11620479" cy="6741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sng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Common issues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: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Making sure data is in the right structure (i.e.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list, vector)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Are the argument inputs the right class (i.e. numeric, character)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Are the argument inputs within the proper boundary limits</a:t>
            </a:r>
          </a:p>
        </p:txBody>
      </p:sp>
    </p:spTree>
    <p:extLst>
      <p:ext uri="{BB962C8B-B14F-4D97-AF65-F5344CB8AC3E}">
        <p14:creationId xmlns:p14="http://schemas.microsoft.com/office/powerpoint/2010/main" val="225983109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invalid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invalid parameters</a:t>
            </a:r>
          </a:p>
        </p:txBody>
      </p:sp>
      <p:sp>
        <p:nvSpPr>
          <p:cNvPr id="523" name="Our pv function works on a vector of future values, not data frames, lists, or matrices.  Let’s add a warning in case a user tries to feed it a non-atomic vector."/>
          <p:cNvSpPr txBox="1"/>
          <p:nvPr/>
        </p:nvSpPr>
        <p:spPr>
          <a:xfrm>
            <a:off x="866702" y="4207392"/>
            <a:ext cx="23210209" cy="286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Our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function works on a vector of future values, not data frames, lists, or matrices.  Let’s add a warning in case a user tries to feed it a non-atomic vector.</a:t>
            </a:r>
          </a:p>
        </p:txBody>
      </p:sp>
    </p:spTree>
    <p:extLst>
      <p:ext uri="{BB962C8B-B14F-4D97-AF65-F5344CB8AC3E}">
        <p14:creationId xmlns:p14="http://schemas.microsoft.com/office/powerpoint/2010/main" val="3474480713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invalid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invalid parameters</a:t>
            </a:r>
          </a:p>
        </p:txBody>
      </p:sp>
      <p:sp>
        <p:nvSpPr>
          <p:cNvPr id="526" name="pv &lt;- function(FV, r, n = 5) {…"/>
          <p:cNvSpPr txBox="1"/>
          <p:nvPr/>
        </p:nvSpPr>
        <p:spPr>
          <a:xfrm>
            <a:off x="-3044" y="5472954"/>
            <a:ext cx="11300656" cy="8248407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function(FV, r, n = 5) 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if(!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is.atomic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(FV)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  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stop('FV must be an atomic vector')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}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FV / (1 + r)^n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round(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527" name="Our pv function works on a vector of future values, not data frames, lists, or matrices.  Let’s add a warning in case a user tries to feed it a non-atomic vector."/>
          <p:cNvSpPr txBox="1"/>
          <p:nvPr/>
        </p:nvSpPr>
        <p:spPr>
          <a:xfrm>
            <a:off x="866702" y="3216792"/>
            <a:ext cx="23210209" cy="286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Our pv function works on a vector of future values, not data frames, lists, or matrices.  Let’s add a warning in case a user tries to feed it a non-atomic vector.</a:t>
            </a:r>
          </a:p>
        </p:txBody>
      </p:sp>
      <p:sp>
        <p:nvSpPr>
          <p:cNvPr id="528" name="Check if class of FV is something other than a vector (be careful with is.vector - use is.atomic instead)…"/>
          <p:cNvSpPr txBox="1"/>
          <p:nvPr/>
        </p:nvSpPr>
        <p:spPr>
          <a:xfrm>
            <a:off x="12456432" y="5506804"/>
            <a:ext cx="11620479" cy="8137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Check if class of FV is something other than a vector (be careful with is.vector - use is.atomic instead)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If so, stop, return an error, and the specified message</a:t>
            </a:r>
          </a:p>
        </p:txBody>
      </p:sp>
    </p:spTree>
    <p:extLst>
      <p:ext uri="{BB962C8B-B14F-4D97-AF65-F5344CB8AC3E}">
        <p14:creationId xmlns:p14="http://schemas.microsoft.com/office/powerpoint/2010/main" val="1722804467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invalid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invalid parameters</a:t>
            </a:r>
          </a:p>
        </p:txBody>
      </p:sp>
      <p:sp>
        <p:nvSpPr>
          <p:cNvPr id="531" name="fv_l &lt;- list(fv1 = 800,…"/>
          <p:cNvSpPr txBox="1"/>
          <p:nvPr/>
        </p:nvSpPr>
        <p:spPr>
          <a:xfrm>
            <a:off x="-3044" y="5464235"/>
            <a:ext cx="11300656" cy="8248407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fv_l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list(fv1 = 800,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           fv2 = 900,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           fv3 = 1100)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fv_l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0.08)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Error in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(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fv_l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, 0.08) : FV must be an atomic vector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532" name="Our pv function works on a vector of future values, not data frames, lists, or matrices.  Let’s add a warning in case a user tries to feed it a non-vector."/>
          <p:cNvSpPr txBox="1"/>
          <p:nvPr/>
        </p:nvSpPr>
        <p:spPr>
          <a:xfrm>
            <a:off x="866702" y="3216792"/>
            <a:ext cx="23210209" cy="286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Our pv function works on a vector of future values, not data frames, lists, or matrices.  Let’s add a warning in case a user tries to feed it a non-vector.</a:t>
            </a:r>
          </a:p>
        </p:txBody>
      </p:sp>
      <p:sp>
        <p:nvSpPr>
          <p:cNvPr id="533" name="Now when we execute pv on a non-atomic vector we get an error output"/>
          <p:cNvSpPr txBox="1"/>
          <p:nvPr/>
        </p:nvSpPr>
        <p:spPr>
          <a:xfrm>
            <a:off x="12456432" y="5506804"/>
            <a:ext cx="11620479" cy="8137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Now when we execute pv on a non-atomic vector we get an 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error output</a:t>
            </a:r>
          </a:p>
        </p:txBody>
      </p:sp>
    </p:spTree>
    <p:extLst>
      <p:ext uri="{BB962C8B-B14F-4D97-AF65-F5344CB8AC3E}">
        <p14:creationId xmlns:p14="http://schemas.microsoft.com/office/powerpoint/2010/main" val="2627119546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invalid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invalid parameters</a:t>
            </a:r>
          </a:p>
        </p:txBody>
      </p:sp>
      <p:sp>
        <p:nvSpPr>
          <p:cNvPr id="536" name="pv &lt;- function(FV, r, n = 5) {…"/>
          <p:cNvSpPr txBox="1"/>
          <p:nvPr/>
        </p:nvSpPr>
        <p:spPr>
          <a:xfrm>
            <a:off x="-3044" y="4344452"/>
            <a:ext cx="13629135" cy="9376910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function(FV, r, n = 5) {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if(!</a:t>
            </a:r>
            <a:r>
              <a:rPr kumimoji="0" sz="3200" b="0" i="0" u="none" strike="noStrike" kern="0" cap="none" spc="0" normalizeH="0" baseline="0" noProof="0" dirty="0" err="1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is.atomic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(FV))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{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  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stop('FV must be an atomic vector')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}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if(!</a:t>
            </a:r>
            <a:r>
              <a:rPr kumimoji="0" sz="3200" b="0" i="0" u="none" strike="noStrike" kern="0" cap="none" spc="0" normalizeH="0" baseline="0" noProof="0" dirty="0" err="1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is.numeric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(FV) | !</a:t>
            </a:r>
            <a:r>
              <a:rPr kumimoji="0" sz="3200" b="0" i="0" u="none" strike="noStrike" kern="0" cap="none" spc="0" normalizeH="0" baseline="0" noProof="0" dirty="0" err="1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is.numeric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(r) | !</a:t>
            </a:r>
            <a:r>
              <a:rPr kumimoji="0" sz="3200" b="0" i="0" u="none" strike="noStrike" kern="0" cap="none" spc="0" normalizeH="0" baseline="0" noProof="0" dirty="0" err="1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is.numeric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(n))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{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  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stop('This function only works for numeric inputs!\n', 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         'You have provided objects of the following classes:\n', 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         'FV: ', class(FV), '\n',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         'r: ', class(r), '\n',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         'n: ', class(n))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}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2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FV / (1 + r)^n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round(</a:t>
            </a:r>
            <a:r>
              <a:rPr kumimoji="0" sz="32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</p:txBody>
      </p:sp>
      <p:sp>
        <p:nvSpPr>
          <p:cNvPr id="537" name="Now let’s add tests for the type of class input."/>
          <p:cNvSpPr txBox="1"/>
          <p:nvPr/>
        </p:nvSpPr>
        <p:spPr>
          <a:xfrm>
            <a:off x="866702" y="3216792"/>
            <a:ext cx="23210209" cy="1206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Now let’s add tests for the type of class input.</a:t>
            </a:r>
          </a:p>
        </p:txBody>
      </p:sp>
      <p:sp>
        <p:nvSpPr>
          <p:cNvPr id="538" name="Now we test for…"/>
          <p:cNvSpPr txBox="1"/>
          <p:nvPr/>
        </p:nvSpPr>
        <p:spPr>
          <a:xfrm>
            <a:off x="15030938" y="4403093"/>
            <a:ext cx="9045973" cy="9240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Now we test for 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data type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argument class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and both of these will provide 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warnings if violated</a:t>
            </a:r>
          </a:p>
        </p:txBody>
      </p:sp>
    </p:spTree>
    <p:extLst>
      <p:ext uri="{BB962C8B-B14F-4D97-AF65-F5344CB8AC3E}">
        <p14:creationId xmlns:p14="http://schemas.microsoft.com/office/powerpoint/2010/main" val="525910323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invalid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invalid parameters</a:t>
            </a:r>
          </a:p>
        </p:txBody>
      </p:sp>
      <p:sp>
        <p:nvSpPr>
          <p:cNvPr id="541" name="pv(FV = &quot;1000&quot;, .08, n = 5)…"/>
          <p:cNvSpPr txBox="1"/>
          <p:nvPr/>
        </p:nvSpPr>
        <p:spPr>
          <a:xfrm>
            <a:off x="-3044" y="4342271"/>
            <a:ext cx="13629135" cy="9376910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(FV = "1000", .08, n = 5)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Error in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(FV = "1000", 0.08, n = 5) :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  This function only works for numeric inputs!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You have provided objects of the following classes: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FV: character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r: numeric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n: numeric</a:t>
            </a:r>
          </a:p>
        </p:txBody>
      </p:sp>
      <p:sp>
        <p:nvSpPr>
          <p:cNvPr id="542" name="Now let’s add tests for the type of class input."/>
          <p:cNvSpPr txBox="1"/>
          <p:nvPr/>
        </p:nvSpPr>
        <p:spPr>
          <a:xfrm>
            <a:off x="866702" y="3216792"/>
            <a:ext cx="23210209" cy="1206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5300"/>
              </a:spcBef>
              <a:defRPr sz="4000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Now let’s add tests for the type of class input.</a:t>
            </a:r>
          </a:p>
        </p:txBody>
      </p:sp>
      <p:sp>
        <p:nvSpPr>
          <p:cNvPr id="543" name="Now we test for…"/>
          <p:cNvSpPr txBox="1"/>
          <p:nvPr/>
        </p:nvSpPr>
        <p:spPr>
          <a:xfrm>
            <a:off x="15030938" y="4403093"/>
            <a:ext cx="9045973" cy="9240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Now we test for 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15151">
                  <a:alpha val="20000"/>
                </a:srgbClr>
              </a:buClr>
              <a:buSzPct val="82000"/>
              <a:buFontTx/>
              <a:buChar char="•"/>
              <a:tabLst/>
              <a:defRPr sz="4000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data type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15151">
                  <a:alpha val="20000"/>
                </a:srgbClr>
              </a:buClr>
              <a:buSzPct val="82000"/>
              <a:buFontTx/>
              <a:buChar char="•"/>
              <a:tabLst/>
              <a:defRPr sz="4000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argument class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and both of these will provide 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warnings if violated</a:t>
            </a:r>
          </a:p>
        </p:txBody>
      </p:sp>
    </p:spTree>
    <p:extLst>
      <p:ext uri="{BB962C8B-B14F-4D97-AF65-F5344CB8AC3E}">
        <p14:creationId xmlns:p14="http://schemas.microsoft.com/office/powerpoint/2010/main" val="292545440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ackages requir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packages required</a:t>
            </a:r>
          </a:p>
        </p:txBody>
      </p:sp>
      <p:sp>
        <p:nvSpPr>
          <p:cNvPr id="138" name="# make sure that you have the necessary package-writing packages installed…"/>
          <p:cNvSpPr txBox="1"/>
          <p:nvPr/>
        </p:nvSpPr>
        <p:spPr>
          <a:xfrm>
            <a:off x="9399" y="5971274"/>
            <a:ext cx="23753531" cy="1773452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4" algn="l" defTabSz="457200">
              <a:spcBef>
                <a:spcPts val="1500"/>
              </a:spcBef>
              <a:defRPr sz="33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# make sure that you have the necessary package-writing packages installed</a:t>
            </a:r>
          </a:p>
          <a:p>
            <a:pPr lvl="4" algn="l" defTabSz="457200">
              <a:spcBef>
                <a:spcPts val="1500"/>
              </a:spcBef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install.packages</a:t>
            </a:r>
            <a:r>
              <a:rPr sz="4000" dirty="0"/>
              <a:t>(c("</a:t>
            </a:r>
            <a:r>
              <a:rPr sz="4000" dirty="0" err="1"/>
              <a:t>devtools</a:t>
            </a:r>
            <a:r>
              <a:rPr sz="4000" dirty="0"/>
              <a:t>",</a:t>
            </a:r>
            <a:r>
              <a:rPr lang="en-US" sz="4000" dirty="0"/>
              <a:t> </a:t>
            </a:r>
            <a:r>
              <a:rPr sz="4000" dirty="0"/>
              <a:t>"roxygen2",</a:t>
            </a:r>
            <a:r>
              <a:rPr lang="en-US" sz="4000" dirty="0"/>
              <a:t> </a:t>
            </a:r>
            <a:r>
              <a:rPr sz="4000" dirty="0"/>
              <a:t>"</a:t>
            </a:r>
            <a:r>
              <a:rPr sz="4000" dirty="0" err="1"/>
              <a:t>testthat</a:t>
            </a:r>
            <a:r>
              <a:rPr sz="4000" dirty="0"/>
              <a:t>","knitr"))</a:t>
            </a:r>
          </a:p>
        </p:txBody>
      </p:sp>
      <p:sp>
        <p:nvSpPr>
          <p:cNvPr id="139" name="Regardless of your operating system, you will need to install some packages to begin your package-writing career:"/>
          <p:cNvSpPr txBox="1"/>
          <p:nvPr/>
        </p:nvSpPr>
        <p:spPr>
          <a:xfrm>
            <a:off x="893631" y="3496088"/>
            <a:ext cx="21034548" cy="182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marL="575468" indent="-575468" algn="l">
              <a:buClr>
                <a:srgbClr val="535353"/>
              </a:buClr>
              <a:buSzPct val="82000"/>
              <a:buChar char="•"/>
              <a:defRPr sz="6000"/>
            </a:lvl1pPr>
          </a:lstStyle>
          <a:p>
            <a:r>
              <a:t>Regardless of your operating system, you will need to install some packages to begin your package-writing career: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invalid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invalid parameters</a:t>
            </a:r>
          </a:p>
        </p:txBody>
      </p:sp>
      <p:sp>
        <p:nvSpPr>
          <p:cNvPr id="546" name="What else can you think of?"/>
          <p:cNvSpPr txBox="1"/>
          <p:nvPr/>
        </p:nvSpPr>
        <p:spPr>
          <a:xfrm>
            <a:off x="866702" y="3216792"/>
            <a:ext cx="23210209" cy="1206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What else can you think of?</a:t>
            </a:r>
          </a:p>
        </p:txBody>
      </p:sp>
    </p:spTree>
    <p:extLst>
      <p:ext uri="{BB962C8B-B14F-4D97-AF65-F5344CB8AC3E}">
        <p14:creationId xmlns:p14="http://schemas.microsoft.com/office/powerpoint/2010/main" val="1523482668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invalid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invalid parameters</a:t>
            </a:r>
          </a:p>
        </p:txBody>
      </p:sp>
      <p:sp>
        <p:nvSpPr>
          <p:cNvPr id="549" name="pv &lt;- function(FV, r, n = 5) {…"/>
          <p:cNvSpPr txBox="1"/>
          <p:nvPr/>
        </p:nvSpPr>
        <p:spPr>
          <a:xfrm>
            <a:off x="-3044" y="4179496"/>
            <a:ext cx="12886852" cy="9539686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&lt;- function(FV, r, n = 5) {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515151">
                  <a:alpha val="50000"/>
                </a:srgbClr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if(!</a:t>
            </a:r>
            <a:r>
              <a:rPr kumimoji="0" sz="24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is.atomic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(FV)) {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  stop('FV must be an atomic vector')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}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if(!</a:t>
            </a:r>
            <a:r>
              <a:rPr kumimoji="0" sz="24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is.numeric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(FV) | !</a:t>
            </a:r>
            <a:r>
              <a:rPr kumimoji="0" sz="24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is.numeric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(r) | !</a:t>
            </a:r>
            <a:r>
              <a:rPr kumimoji="0" sz="24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is.numeric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(n)){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  stop('This function only works for numeric inputs!\n', 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       'You have provided objects of the following classes:\n', 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       'FV: ', class(FV), '\n',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       'r: ', class(r), '\n',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       'n: ', class(n))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}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if(r &lt; 0 | r &gt; .25) {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  message('The input for r exceeds the normal\n',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          'range for interest rates (0-25%)')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}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</a:t>
            </a:r>
            <a:r>
              <a:rPr kumimoji="0" sz="24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&lt;- FV / (1 + r)^n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round(</a:t>
            </a:r>
            <a:r>
              <a:rPr kumimoji="0" sz="24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  <a:endParaRPr kumimoji="0" sz="2145" b="0" i="0" u="none" strike="noStrike" kern="0" cap="none" spc="0" normalizeH="0" baseline="0" noProof="0" dirty="0">
              <a:ln>
                <a:noFill/>
              </a:ln>
              <a:solidFill>
                <a:srgbClr val="515151">
                  <a:alpha val="50000"/>
                </a:srgbClr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550" name="What else can you think of? What about abnormal interest rate ranges?"/>
          <p:cNvSpPr txBox="1"/>
          <p:nvPr/>
        </p:nvSpPr>
        <p:spPr>
          <a:xfrm>
            <a:off x="866702" y="3216792"/>
            <a:ext cx="23210209" cy="1206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What else can you think of? What about abnormal interest rate ranges?</a:t>
            </a:r>
          </a:p>
        </p:txBody>
      </p:sp>
      <p:sp>
        <p:nvSpPr>
          <p:cNvPr id="551" name="If we add a message() this allows us to:…"/>
          <p:cNvSpPr txBox="1"/>
          <p:nvPr/>
        </p:nvSpPr>
        <p:spPr>
          <a:xfrm>
            <a:off x="14257050" y="4403093"/>
            <a:ext cx="9819862" cy="9240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If we add a message() this allows us to:</a:t>
            </a:r>
          </a:p>
          <a:p>
            <a:pPr marL="460375" marR="0" lvl="0" indent="-460375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notify the user of something</a:t>
            </a:r>
          </a:p>
          <a:p>
            <a:pPr marL="460375" marR="0" lvl="0" indent="-460375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while still executing the code</a:t>
            </a:r>
          </a:p>
        </p:txBody>
      </p:sp>
      <p:sp>
        <p:nvSpPr>
          <p:cNvPr id="552" name="Line"/>
          <p:cNvSpPr/>
          <p:nvPr/>
        </p:nvSpPr>
        <p:spPr>
          <a:xfrm flipH="1">
            <a:off x="6766560" y="5123694"/>
            <a:ext cx="6956742" cy="5375514"/>
          </a:xfrm>
          <a:prstGeom prst="line">
            <a:avLst/>
          </a:prstGeom>
          <a:ln w="508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368099149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invalid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invalid parameters</a:t>
            </a:r>
          </a:p>
        </p:txBody>
      </p:sp>
      <p:sp>
        <p:nvSpPr>
          <p:cNvPr id="555" name="pv(FV = 1000, r = .28, n = 5)…"/>
          <p:cNvSpPr txBox="1"/>
          <p:nvPr/>
        </p:nvSpPr>
        <p:spPr>
          <a:xfrm>
            <a:off x="-3044" y="4179496"/>
            <a:ext cx="12886852" cy="9539686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(FV = 1000, r = .28, n = 5)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FF2600">
                    <a:alpha val="74949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FF2600">
                    <a:alpha val="74949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The input for r exceeds the normal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FF2600">
                    <a:alpha val="74949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FF2600">
                    <a:alpha val="74949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range for interest rates (0-25%)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1292.36</a:t>
            </a:r>
          </a:p>
        </p:txBody>
      </p:sp>
      <p:sp>
        <p:nvSpPr>
          <p:cNvPr id="556" name="What else can you think of? What about abnormal interest rate ranges?"/>
          <p:cNvSpPr txBox="1"/>
          <p:nvPr/>
        </p:nvSpPr>
        <p:spPr>
          <a:xfrm>
            <a:off x="866702" y="3216792"/>
            <a:ext cx="23210209" cy="1206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What else can you think of? What about abnormal interest rate ranges?</a:t>
            </a:r>
          </a:p>
        </p:txBody>
      </p:sp>
      <p:sp>
        <p:nvSpPr>
          <p:cNvPr id="557" name="If we add a message() this allows us to:…"/>
          <p:cNvSpPr txBox="1"/>
          <p:nvPr/>
        </p:nvSpPr>
        <p:spPr>
          <a:xfrm>
            <a:off x="14257050" y="4403093"/>
            <a:ext cx="9819862" cy="9240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sym typeface="Monaco"/>
              </a:rPr>
              <a:t>If w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sym typeface="Monaco"/>
              </a:rPr>
              <a:t>e add a message() this allows us to:</a:t>
            </a:r>
          </a:p>
          <a:p>
            <a:pPr marL="460375" marR="0" lvl="0" indent="-460375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FF2600">
                    <a:alpha val="75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FF2600">
                    <a:alpha val="75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notify the user of something</a:t>
            </a:r>
          </a:p>
          <a:p>
            <a:pPr marL="460375" marR="0" lvl="0" indent="-460375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while still executing the code</a:t>
            </a:r>
          </a:p>
        </p:txBody>
      </p:sp>
    </p:spTree>
    <p:extLst>
      <p:ext uri="{BB962C8B-B14F-4D97-AF65-F5344CB8AC3E}">
        <p14:creationId xmlns:p14="http://schemas.microsoft.com/office/powerpoint/2010/main" val="1132935825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563" name="Going back to the rescale function add conditional statements to check and provide appropriate errors or messages for:…"/>
          <p:cNvSpPr txBox="1">
            <a:spLocks noGrp="1"/>
          </p:cNvSpPr>
          <p:nvPr>
            <p:ph type="body" idx="1"/>
          </p:nvPr>
        </p:nvSpPr>
        <p:spPr>
          <a:xfrm>
            <a:off x="666750" y="3168534"/>
            <a:ext cx="23050500" cy="9687930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0" indent="0" defTabSz="800735">
              <a:lnSpc>
                <a:spcPct val="100000"/>
              </a:lnSpc>
              <a:spcBef>
                <a:spcPts val="600"/>
              </a:spcBef>
              <a:buSzTx/>
              <a:buNone/>
              <a:defRPr sz="7275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Go back to the rescale functio</a:t>
            </a:r>
            <a:r>
              <a:rPr lang="en-US" dirty="0"/>
              <a:t>n and a</a:t>
            </a:r>
            <a:r>
              <a:rPr dirty="0"/>
              <a:t>dd conditional statements to check and provide appropriate errors or messages </a:t>
            </a:r>
            <a:r>
              <a:rPr lang="en-US" dirty="0"/>
              <a:t>to ensure that</a:t>
            </a:r>
            <a:r>
              <a:rPr dirty="0"/>
              <a:t>:</a:t>
            </a:r>
            <a:endParaRPr lang="en-US" dirty="0"/>
          </a:p>
          <a:p>
            <a:pPr marL="0" indent="0" defTabSz="800735">
              <a:lnSpc>
                <a:spcPct val="100000"/>
              </a:lnSpc>
              <a:spcBef>
                <a:spcPts val="600"/>
              </a:spcBef>
              <a:buSzTx/>
              <a:buNone/>
              <a:defRPr sz="7275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  <a:p>
            <a:pPr marL="837307" indent="-837307" defTabSz="800735">
              <a:lnSpc>
                <a:spcPct val="100000"/>
              </a:lnSpc>
              <a:spcBef>
                <a:spcPts val="600"/>
              </a:spcBef>
              <a:buClr>
                <a:srgbClr val="535353"/>
              </a:buClr>
              <a:defRPr sz="7275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6305" i="0" dirty="0">
                <a:latin typeface="Monaco"/>
                <a:ea typeface="Monaco"/>
                <a:cs typeface="Monaco"/>
                <a:sym typeface="Monaco"/>
              </a:rPr>
              <a:t>x</a:t>
            </a:r>
            <a:r>
              <a:rPr dirty="0"/>
              <a:t> is a numeric vector</a:t>
            </a:r>
          </a:p>
          <a:p>
            <a:pPr marL="725666" indent="-725666" defTabSz="800735">
              <a:lnSpc>
                <a:spcPct val="100000"/>
              </a:lnSpc>
              <a:spcBef>
                <a:spcPts val="600"/>
              </a:spcBef>
              <a:buClr>
                <a:srgbClr val="535353"/>
              </a:buClr>
              <a:defRPr sz="7275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6305" i="0" dirty="0">
                <a:latin typeface="Monaco"/>
                <a:ea typeface="Monaco"/>
                <a:cs typeface="Monaco"/>
                <a:sym typeface="Monaco"/>
              </a:rPr>
              <a:t>digits</a:t>
            </a:r>
            <a:r>
              <a:rPr dirty="0"/>
              <a:t> is a numeric vector of one element</a:t>
            </a:r>
          </a:p>
          <a:p>
            <a:pPr marL="725666" indent="-725666" defTabSz="800735">
              <a:lnSpc>
                <a:spcPct val="100000"/>
              </a:lnSpc>
              <a:spcBef>
                <a:spcPts val="600"/>
              </a:spcBef>
              <a:buClr>
                <a:srgbClr val="535353"/>
              </a:buClr>
              <a:defRPr sz="7275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6305" i="0" dirty="0">
                <a:latin typeface="Monaco"/>
                <a:ea typeface="Monaco"/>
                <a:cs typeface="Monaco"/>
                <a:sym typeface="Monaco"/>
              </a:rPr>
              <a:t>na.rm</a:t>
            </a:r>
            <a:r>
              <a:rPr dirty="0"/>
              <a:t> is a single logical input</a:t>
            </a:r>
          </a:p>
        </p:txBody>
      </p:sp>
    </p:spTree>
    <p:extLst>
      <p:ext uri="{BB962C8B-B14F-4D97-AF65-F5344CB8AC3E}">
        <p14:creationId xmlns:p14="http://schemas.microsoft.com/office/powerpoint/2010/main" val="300309810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documenting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documenting functions</a:t>
            </a:r>
          </a:p>
        </p:txBody>
      </p:sp>
      <p:sp>
        <p:nvSpPr>
          <p:cNvPr id="196" name="All functions in R come with help menus so that other users (or even yourself in the future) can figure out how to use various functions…"/>
          <p:cNvSpPr txBox="1"/>
          <p:nvPr/>
        </p:nvSpPr>
        <p:spPr>
          <a:xfrm>
            <a:off x="1084009" y="3207697"/>
            <a:ext cx="12964154" cy="8118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All functions in R come with help menus so that other users (or even yourself in the future) can figure out how to use various functions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We will be using the 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roxygen2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package to add documentation files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Documentation files are saved as </a:t>
            </a:r>
            <a:r>
              <a:rPr kumimoji="0" sz="5000" b="1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.Rd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files in the 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/man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folder of your project</a:t>
            </a:r>
          </a:p>
        </p:txBody>
      </p:sp>
      <p:pic>
        <p:nvPicPr>
          <p:cNvPr id="197" name="fullsizeoutput_3.jpeg" descr="fullsizeoutput_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35390" y="3613041"/>
            <a:ext cx="8350793" cy="9309318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?dplyr::filter"/>
          <p:cNvSpPr txBox="1"/>
          <p:nvPr/>
        </p:nvSpPr>
        <p:spPr>
          <a:xfrm>
            <a:off x="-87667" y="11421512"/>
            <a:ext cx="14391968" cy="1233226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0" marR="0" lvl="4" indent="914400" algn="l" defTabSz="457200" rtl="0" eaLnBrk="1" fontAlgn="auto" latinLnBrk="0" hangingPunct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?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dplyr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::filter</a:t>
            </a:r>
          </a:p>
        </p:txBody>
      </p:sp>
    </p:spTree>
    <p:extLst>
      <p:ext uri="{BB962C8B-B14F-4D97-AF65-F5344CB8AC3E}">
        <p14:creationId xmlns:p14="http://schemas.microsoft.com/office/powerpoint/2010/main" val="1882881027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ONSTRUCTING HELP FI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CONSTRUCTING HELP FILES</a:t>
            </a:r>
          </a:p>
        </p:txBody>
      </p:sp>
      <p:sp>
        <p:nvSpPr>
          <p:cNvPr id="201" name="Directly above the function in the .R file, add various categories with a leading #’…"/>
          <p:cNvSpPr txBox="1"/>
          <p:nvPr/>
        </p:nvSpPr>
        <p:spPr>
          <a:xfrm>
            <a:off x="1084009" y="3207697"/>
            <a:ext cx="22215981" cy="235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Directly above the function in the .R file, add various categories with a leading </a:t>
            </a:r>
            <a:r>
              <a:rPr kumimoji="0" sz="4500" b="0" i="0" u="none" strike="noStrike" kern="0" cap="none" spc="0" normalizeH="0" baseline="0" noProof="0">
                <a:ln>
                  <a:noFill/>
                </a:ln>
                <a:solidFill>
                  <a:srgbClr val="028C00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#’</a:t>
            </a: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028C00"/>
              </a:solidFill>
              <a:effectLst/>
              <a:uLnTx/>
              <a:uFillTx/>
              <a:latin typeface="Gill Sans Light"/>
              <a:sym typeface="Gill Sans Light"/>
            </a:endParaRP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You should always include </a:t>
            </a:r>
            <a:r>
              <a:rPr kumimoji="0" sz="35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@title, @description, @param, @examples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, and </a:t>
            </a:r>
            <a:r>
              <a:rPr kumimoji="0" sz="35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@export</a:t>
            </a:r>
          </a:p>
        </p:txBody>
      </p:sp>
      <p:sp>
        <p:nvSpPr>
          <p:cNvPr id="202" name="Once you have incorporated these comments, type devtools::document() in your console.…"/>
          <p:cNvSpPr txBox="1"/>
          <p:nvPr/>
        </p:nvSpPr>
        <p:spPr>
          <a:xfrm>
            <a:off x="15913979" y="5383884"/>
            <a:ext cx="8116080" cy="8118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Once you have incorporated these comments, type 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devtools::document()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in your console.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This creates:</a:t>
            </a:r>
          </a:p>
          <a:p>
            <a:pPr marL="1312068" marR="0" lvl="1" indent="-575468" algn="l" defTabSz="457200" rtl="0" eaLnBrk="1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.Rd file in man directory</a:t>
            </a:r>
          </a:p>
          <a:p>
            <a:pPr marL="1312068" marR="0" lvl="1" indent="-575468" algn="l" defTabSz="457200" rtl="0" eaLnBrk="1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Adds </a:t>
            </a:r>
            <a:r>
              <a:rPr kumimoji="0" sz="35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pv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function to package NAMESPACE</a:t>
            </a:r>
          </a:p>
        </p:txBody>
      </p:sp>
      <p:pic>
        <p:nvPicPr>
          <p:cNvPr id="203" name="Screen Shot 2017-11-13 at 12.45.48 PM.png" descr="Screen Shot 2017-11-13 at 12.45.4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6016" y="5620759"/>
            <a:ext cx="14770842" cy="76447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78214629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st drive your fun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test drive your function</a:t>
            </a:r>
          </a:p>
        </p:txBody>
      </p:sp>
      <p:sp>
        <p:nvSpPr>
          <p:cNvPr id="206" name="# Load your development package functions…"/>
          <p:cNvSpPr txBox="1">
            <a:spLocks noGrp="1"/>
          </p:cNvSpPr>
          <p:nvPr>
            <p:ph type="body" sz="half" idx="1"/>
          </p:nvPr>
        </p:nvSpPr>
        <p:spPr>
          <a:xfrm>
            <a:off x="-69962" y="4992130"/>
            <a:ext cx="12209186" cy="8368270"/>
          </a:xfrm>
          <a:prstGeom prst="rect">
            <a:avLst/>
          </a:prstGeom>
          <a:solidFill>
            <a:srgbClr val="E5E5E5"/>
          </a:solidFill>
        </p:spPr>
        <p:txBody>
          <a:bodyPr>
            <a:normAutofit fontScale="92500" lnSpcReduction="20000"/>
          </a:bodyPr>
          <a:lstStyle/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/>
              <a:t># Load your development package functions</a:t>
            </a:r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 err="1"/>
              <a:t>devtools</a:t>
            </a:r>
            <a:r>
              <a:rPr sz="4300" dirty="0"/>
              <a:t>::</a:t>
            </a:r>
            <a:r>
              <a:rPr sz="4300" dirty="0" err="1"/>
              <a:t>load_all</a:t>
            </a:r>
            <a:r>
              <a:rPr sz="4300" dirty="0"/>
              <a:t>()</a:t>
            </a:r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4300" dirty="0"/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/>
              <a:t># Look at help file documentation</a:t>
            </a:r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/>
              <a:t>?</a:t>
            </a:r>
            <a:r>
              <a:rPr sz="4300" dirty="0" err="1"/>
              <a:t>pv</a:t>
            </a:r>
            <a:endParaRPr sz="4300" dirty="0"/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4300" dirty="0"/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/>
              <a:t># Test your function out</a:t>
            </a:r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 err="1"/>
              <a:t>pv</a:t>
            </a:r>
            <a:r>
              <a:rPr sz="4300" dirty="0"/>
              <a:t>(FV = 1000, .09, n = 5)</a:t>
            </a:r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80878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/>
              <a:t>[1] 649.93</a:t>
            </a:r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808785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4300" dirty="0"/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/>
              <a:t># Test that your current package meets CRAN </a:t>
            </a:r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/>
              <a:t># requirements</a:t>
            </a:r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 err="1"/>
              <a:t>devtools</a:t>
            </a:r>
            <a:r>
              <a:rPr sz="4300" dirty="0"/>
              <a:t>::check()</a:t>
            </a:r>
            <a:endParaRPr sz="3600" dirty="0"/>
          </a:p>
        </p:txBody>
      </p:sp>
      <p:sp>
        <p:nvSpPr>
          <p:cNvPr id="207" name="Once you’ve created your function and added it to the NAMESPACE you can:"/>
          <p:cNvSpPr txBox="1"/>
          <p:nvPr/>
        </p:nvSpPr>
        <p:spPr>
          <a:xfrm>
            <a:off x="1084009" y="3090229"/>
            <a:ext cx="12964154" cy="2158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575468" indent="-575468" algn="l" defTabSz="457200">
              <a:lnSpc>
                <a:spcPct val="110000"/>
              </a:lnSpc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lvl1pPr>
          </a:lstStyle>
          <a:p>
            <a:pPr marL="575468" marR="0" lvl="0" indent="-575468" algn="l" defTabSz="457200" rtl="0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/>
            </a:pPr>
            <a:r>
              <a: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Once you’ve created your function and added it to the NAMESPACE you can:</a:t>
            </a:r>
          </a:p>
        </p:txBody>
      </p:sp>
      <p:pic>
        <p:nvPicPr>
          <p:cNvPr id="208" name="Screen Shot 2017-11-13 at 12.47.02 PM.png" descr="Screen Shot 2017-11-13 at 12.47.0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68728" y="3788597"/>
            <a:ext cx="8791199" cy="97165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219637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ommon workflo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common workflow</a:t>
            </a:r>
          </a:p>
        </p:txBody>
      </p:sp>
      <p:sp>
        <p:nvSpPr>
          <p:cNvPr id="211" name="# Document your package functions…"/>
          <p:cNvSpPr txBox="1">
            <a:spLocks noGrp="1"/>
          </p:cNvSpPr>
          <p:nvPr>
            <p:ph type="body" sz="half" idx="1"/>
          </p:nvPr>
        </p:nvSpPr>
        <p:spPr>
          <a:xfrm>
            <a:off x="-69962" y="3845455"/>
            <a:ext cx="12624815" cy="7340800"/>
          </a:xfrm>
          <a:prstGeom prst="rect">
            <a:avLst/>
          </a:prstGeom>
          <a:solidFill>
            <a:srgbClr val="E5E5E5"/>
          </a:solidFill>
        </p:spPr>
        <p:txBody>
          <a:bodyPr>
            <a:normAutofit/>
          </a:bodyPr>
          <a:lstStyle/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# Document your package functions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devtools</a:t>
            </a:r>
            <a:r>
              <a:rPr sz="4000" dirty="0"/>
              <a:t>::document()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4000" dirty="0"/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# Load your package functions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devtools</a:t>
            </a:r>
            <a:r>
              <a:rPr sz="4000" dirty="0"/>
              <a:t>::</a:t>
            </a:r>
            <a:r>
              <a:rPr sz="4000" dirty="0" err="1"/>
              <a:t>load_all</a:t>
            </a:r>
            <a:r>
              <a:rPr sz="4000" dirty="0"/>
              <a:t>()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4000" dirty="0"/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# Evaluate your package against requirements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devtools</a:t>
            </a:r>
            <a:r>
              <a:rPr sz="4000" dirty="0"/>
              <a:t>::check()</a:t>
            </a:r>
          </a:p>
        </p:txBody>
      </p:sp>
      <p:sp>
        <p:nvSpPr>
          <p:cNvPr id="212" name="Shortcuts:…"/>
          <p:cNvSpPr txBox="1"/>
          <p:nvPr/>
        </p:nvSpPr>
        <p:spPr>
          <a:xfrm>
            <a:off x="13088906" y="3849592"/>
            <a:ext cx="10529299" cy="661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ill Sans Light"/>
                <a:sym typeface="Gill Sans Light"/>
              </a:rPr>
              <a:t>Shortcuts: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ill Sans Light"/>
                <a:sym typeface="Gill Sans Light"/>
              </a:rPr>
              <a:t>Ctrl/Cmd + Shift + D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ill Sans Light"/>
                <a:sym typeface="Gill Sans Light"/>
              </a:rPr>
              <a:t>Ctrl/Cmd + Shift + L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ill Sans Light"/>
                <a:sym typeface="Gill Sans Light"/>
              </a:rPr>
              <a:t>Ctrl/Cmd + Shift + E</a:t>
            </a:r>
          </a:p>
        </p:txBody>
      </p:sp>
      <p:sp>
        <p:nvSpPr>
          <p:cNvPr id="213" name="Rinse and repeat"/>
          <p:cNvSpPr txBox="1"/>
          <p:nvPr/>
        </p:nvSpPr>
        <p:spPr>
          <a:xfrm>
            <a:off x="9112011" y="12050756"/>
            <a:ext cx="6159978" cy="118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 i="1">
                <a:solidFill>
                  <a:srgbClr val="0433FF"/>
                </a:solidFill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500" b="0" i="1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 Light"/>
                <a:sym typeface="Gill Sans Light"/>
              </a:rPr>
              <a:t>Rinse and repeat</a:t>
            </a:r>
          </a:p>
        </p:txBody>
      </p:sp>
    </p:spTree>
    <p:extLst>
      <p:ext uri="{BB962C8B-B14F-4D97-AF65-F5344CB8AC3E}">
        <p14:creationId xmlns:p14="http://schemas.microsoft.com/office/powerpoint/2010/main" val="2786552846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Image" descr="Image"/>
          <p:cNvPicPr>
            <a:picLocks noChangeAspect="1"/>
          </p:cNvPicPr>
          <p:nvPr/>
        </p:nvPicPr>
        <p:blipFill>
          <a:blip r:embed="rId2">
            <a:alphaModFix amt="20000"/>
            <a:extLst/>
          </a:blip>
          <a:stretch>
            <a:fillRect/>
          </a:stretch>
        </p:blipFill>
        <p:spPr>
          <a:xfrm>
            <a:off x="14053182" y="1808149"/>
            <a:ext cx="10486773" cy="10486774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Adding example data"/>
          <p:cNvSpPr txBox="1">
            <a:spLocks noGrp="1"/>
          </p:cNvSpPr>
          <p:nvPr>
            <p:ph type="title"/>
          </p:nvPr>
        </p:nvSpPr>
        <p:spPr>
          <a:xfrm>
            <a:off x="673100" y="4578350"/>
            <a:ext cx="18436393" cy="4559300"/>
          </a:xfrm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Adding example data</a:t>
            </a:r>
          </a:p>
        </p:txBody>
      </p:sp>
    </p:spTree>
    <p:extLst>
      <p:ext uri="{BB962C8B-B14F-4D97-AF65-F5344CB8AC3E}">
        <p14:creationId xmlns:p14="http://schemas.microsoft.com/office/powerpoint/2010/main" val="2075812138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etting up the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Setting up the data</a:t>
            </a:r>
          </a:p>
        </p:txBody>
      </p:sp>
      <p:sp>
        <p:nvSpPr>
          <p:cNvPr id="230" name="# 1. Import the data you want to use…"/>
          <p:cNvSpPr txBox="1">
            <a:spLocks noGrp="1"/>
          </p:cNvSpPr>
          <p:nvPr>
            <p:ph type="body" sz="half" idx="1"/>
          </p:nvPr>
        </p:nvSpPr>
        <p:spPr>
          <a:xfrm>
            <a:off x="-69962" y="4455188"/>
            <a:ext cx="13103816" cy="8625441"/>
          </a:xfrm>
          <a:prstGeom prst="rect">
            <a:avLst/>
          </a:prstGeom>
          <a:solidFill>
            <a:srgbClr val="E5E5E5"/>
          </a:solidFill>
        </p:spPr>
        <p:txBody>
          <a:bodyPr anchor="t"/>
          <a:lstStyle/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/>
              <a:t># 1. Import the data you want to use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 err="1"/>
              <a:t>psc</a:t>
            </a:r>
            <a:r>
              <a:rPr sz="3600" dirty="0"/>
              <a:t> &lt;- </a:t>
            </a:r>
            <a:r>
              <a:rPr sz="3600" dirty="0" err="1"/>
              <a:t>readr</a:t>
            </a:r>
            <a:r>
              <a:rPr sz="3600" dirty="0"/>
              <a:t>::</a:t>
            </a:r>
            <a:r>
              <a:rPr sz="3600" dirty="0" err="1"/>
              <a:t>read_csv</a:t>
            </a:r>
            <a:r>
              <a:rPr sz="3600" dirty="0"/>
              <a:t>("path/to/pkg_data.csv")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3600" dirty="0"/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/>
              <a:t># 2. Add the data object to your package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 err="1"/>
              <a:t>devtools</a:t>
            </a:r>
            <a:r>
              <a:rPr sz="3600" dirty="0"/>
              <a:t>::</a:t>
            </a:r>
            <a:r>
              <a:rPr sz="3600" dirty="0" err="1"/>
              <a:t>use_data</a:t>
            </a:r>
            <a:r>
              <a:rPr sz="3600" dirty="0"/>
              <a:t>(</a:t>
            </a:r>
            <a:r>
              <a:rPr sz="3600" dirty="0" err="1"/>
              <a:t>psc</a:t>
            </a:r>
            <a:r>
              <a:rPr sz="3600" dirty="0"/>
              <a:t>)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</p:txBody>
      </p:sp>
      <p:pic>
        <p:nvPicPr>
          <p:cNvPr id="231" name="Screen Shot 2017-11-13 at 2.35.16 PM.png" descr="Screen Shot 2017-11-13 at 2.35.1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66425" y="4479652"/>
            <a:ext cx="8418848" cy="7273885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Line"/>
          <p:cNvSpPr/>
          <p:nvPr/>
        </p:nvSpPr>
        <p:spPr>
          <a:xfrm>
            <a:off x="9557413" y="7026521"/>
            <a:ext cx="5605300" cy="1307918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34154249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roper environ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proper environment</a:t>
            </a:r>
          </a:p>
        </p:txBody>
      </p:sp>
      <p:sp>
        <p:nvSpPr>
          <p:cNvPr id="142" name="# make sure that your system knows where to find everything you'll need…"/>
          <p:cNvSpPr txBox="1">
            <a:spLocks noGrp="1"/>
          </p:cNvSpPr>
          <p:nvPr>
            <p:ph type="body" sz="half" idx="1"/>
          </p:nvPr>
        </p:nvSpPr>
        <p:spPr>
          <a:xfrm>
            <a:off x="9399" y="7378612"/>
            <a:ext cx="23753531" cy="3754532"/>
          </a:xfrm>
          <a:prstGeom prst="rect">
            <a:avLst/>
          </a:prstGeom>
          <a:solidFill>
            <a:srgbClr val="E5E5E5"/>
          </a:solidFill>
        </p:spPr>
        <p:txBody>
          <a:bodyPr>
            <a:normAutofit/>
          </a:bodyPr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# make sure that your system knows where to find everything you'll need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devtools</a:t>
            </a:r>
            <a:r>
              <a:rPr sz="4000" dirty="0"/>
              <a:t>::</a:t>
            </a:r>
            <a:r>
              <a:rPr sz="4000" dirty="0" err="1"/>
              <a:t>find_rtools</a:t>
            </a:r>
            <a:r>
              <a:rPr sz="4000" dirty="0"/>
              <a:t>()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# make sure that your set up is ready to construct R packages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devtools</a:t>
            </a:r>
            <a:r>
              <a:rPr sz="4000" dirty="0"/>
              <a:t>::</a:t>
            </a:r>
            <a:r>
              <a:rPr sz="4000" dirty="0" err="1"/>
              <a:t>has_devel</a:t>
            </a:r>
            <a:r>
              <a:rPr sz="4000" dirty="0"/>
              <a:t>()</a:t>
            </a:r>
          </a:p>
        </p:txBody>
      </p:sp>
      <p:sp>
        <p:nvSpPr>
          <p:cNvPr id="143" name="If you run Windows, you will need to install RTools…"/>
          <p:cNvSpPr txBox="1"/>
          <p:nvPr/>
        </p:nvSpPr>
        <p:spPr>
          <a:xfrm>
            <a:off x="970612" y="3286784"/>
            <a:ext cx="21034549" cy="3500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75468" indent="-575468" algn="l">
              <a:spcBef>
                <a:spcPts val="2500"/>
              </a:spcBef>
              <a:buClr>
                <a:srgbClr val="535353"/>
              </a:buClr>
              <a:buSzPct val="82000"/>
              <a:buChar char="•"/>
            </a:pPr>
            <a:r>
              <a:rPr dirty="0"/>
              <a:t>If you</a:t>
            </a:r>
            <a:r>
              <a:rPr lang="en-US" dirty="0"/>
              <a:t>’re using</a:t>
            </a:r>
            <a:r>
              <a:rPr dirty="0"/>
              <a:t> Windows, you will need to install </a:t>
            </a:r>
            <a:r>
              <a:rPr b="1" dirty="0" err="1"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-US" b="1" dirty="0" err="1"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dirty="0" err="1">
                <a:latin typeface="Courier New"/>
                <a:ea typeface="Courier New"/>
                <a:cs typeface="Courier New"/>
                <a:sym typeface="Courier New"/>
              </a:rPr>
              <a:t>ools</a:t>
            </a:r>
            <a:endParaRPr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575468" indent="-575468" algn="l">
              <a:spcBef>
                <a:spcPts val="2500"/>
              </a:spcBef>
              <a:buClr>
                <a:srgbClr val="535353"/>
              </a:buClr>
              <a:buSzPct val="82000"/>
              <a:buChar char="•"/>
            </a:pPr>
            <a:r>
              <a:rPr dirty="0"/>
              <a:t>After installation, you will need to verify that your system can find </a:t>
            </a:r>
            <a:r>
              <a:rPr b="1" dirty="0" err="1">
                <a:latin typeface="Courier New"/>
                <a:ea typeface="Courier New"/>
                <a:cs typeface="Courier New"/>
                <a:sym typeface="Courier New"/>
              </a:rPr>
              <a:t>Rtools</a:t>
            </a:r>
            <a:r>
              <a:rPr dirty="0"/>
              <a:t>. If your system is set up correctly, the </a:t>
            </a:r>
            <a:r>
              <a:rPr dirty="0" err="1">
                <a:latin typeface="Courier New"/>
                <a:ea typeface="Courier New"/>
                <a:cs typeface="Courier New"/>
                <a:sym typeface="Courier New"/>
              </a:rPr>
              <a:t>has_devel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dirty="0"/>
              <a:t> function should return 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TRUE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etting up the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Setting up the data</a:t>
            </a:r>
          </a:p>
        </p:txBody>
      </p:sp>
      <p:sp>
        <p:nvSpPr>
          <p:cNvPr id="235" name="# 1. Import the data you want to use…"/>
          <p:cNvSpPr txBox="1">
            <a:spLocks noGrp="1"/>
          </p:cNvSpPr>
          <p:nvPr>
            <p:ph type="body" sz="half" idx="1"/>
          </p:nvPr>
        </p:nvSpPr>
        <p:spPr>
          <a:xfrm>
            <a:off x="-69962" y="4455188"/>
            <a:ext cx="13103816" cy="8625441"/>
          </a:xfrm>
          <a:prstGeom prst="rect">
            <a:avLst/>
          </a:prstGeom>
          <a:solidFill>
            <a:srgbClr val="E5E5E5"/>
          </a:solidFill>
        </p:spPr>
        <p:txBody>
          <a:bodyPr anchor="t">
            <a:normAutofit/>
          </a:bodyPr>
          <a:lstStyle/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/>
              <a:t># 1. Import the data you want to use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 err="1"/>
              <a:t>psc</a:t>
            </a:r>
            <a:r>
              <a:rPr sz="3600" dirty="0"/>
              <a:t> &lt;- </a:t>
            </a:r>
            <a:r>
              <a:rPr sz="3600" dirty="0" err="1"/>
              <a:t>readr</a:t>
            </a:r>
            <a:r>
              <a:rPr sz="3600" dirty="0"/>
              <a:t>::</a:t>
            </a:r>
            <a:r>
              <a:rPr sz="3600" dirty="0" err="1"/>
              <a:t>read_csv</a:t>
            </a:r>
            <a:r>
              <a:rPr sz="3600" dirty="0"/>
              <a:t>("path/to/pkg_data.csv")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3600" dirty="0"/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/>
              <a:t># 2. Add the data object to your package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 err="1"/>
              <a:t>devtools</a:t>
            </a:r>
            <a:r>
              <a:rPr sz="3600" dirty="0"/>
              <a:t>::</a:t>
            </a:r>
            <a:r>
              <a:rPr sz="3600" dirty="0" err="1"/>
              <a:t>use_data</a:t>
            </a:r>
            <a:r>
              <a:rPr sz="3600" dirty="0"/>
              <a:t>(</a:t>
            </a:r>
            <a:r>
              <a:rPr sz="3600" dirty="0" err="1"/>
              <a:t>psc</a:t>
            </a:r>
            <a:r>
              <a:rPr sz="3600" dirty="0"/>
              <a:t>)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3600" dirty="0"/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/>
              <a:t># 3. Document data using </a:t>
            </a:r>
            <a:r>
              <a:rPr sz="3600" dirty="0" err="1"/>
              <a:t>roxygen</a:t>
            </a:r>
            <a:r>
              <a:rPr sz="3600" dirty="0"/>
              <a:t> comments then run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 err="1"/>
              <a:t>devtools</a:t>
            </a:r>
            <a:r>
              <a:rPr sz="3600" dirty="0"/>
              <a:t>::document()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 err="1"/>
              <a:t>devtools</a:t>
            </a:r>
            <a:r>
              <a:rPr sz="3600" dirty="0"/>
              <a:t>::</a:t>
            </a:r>
            <a:r>
              <a:rPr sz="3600" dirty="0" err="1"/>
              <a:t>load_all</a:t>
            </a:r>
            <a:r>
              <a:rPr sz="3600" dirty="0"/>
              <a:t>()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/>
              <a:t>?</a:t>
            </a:r>
            <a:r>
              <a:rPr sz="3600" dirty="0" err="1"/>
              <a:t>psc</a:t>
            </a:r>
            <a:endParaRPr sz="3600" dirty="0"/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 err="1"/>
              <a:t>psc</a:t>
            </a:r>
            <a:endParaRPr sz="3600" dirty="0"/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 err="1"/>
              <a:t>devtools</a:t>
            </a:r>
            <a:r>
              <a:rPr sz="3600" dirty="0"/>
              <a:t>::check()</a:t>
            </a:r>
          </a:p>
        </p:txBody>
      </p:sp>
      <p:pic>
        <p:nvPicPr>
          <p:cNvPr id="236" name="Screen Shot 2017-11-13 at 2.33.31 PM.png" descr="Screen Shot 2017-11-13 at 2.33.3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59837" y="4422155"/>
            <a:ext cx="11239742" cy="560399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15195259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Image" descr="Image"/>
          <p:cNvPicPr>
            <a:picLocks noChangeAspect="1"/>
          </p:cNvPicPr>
          <p:nvPr/>
        </p:nvPicPr>
        <p:blipFill>
          <a:blip r:embed="rId2">
            <a:alphaModFix amt="20000"/>
            <a:extLst/>
          </a:blip>
          <a:stretch>
            <a:fillRect/>
          </a:stretch>
        </p:blipFill>
        <p:spPr>
          <a:xfrm>
            <a:off x="11821068" y="773966"/>
            <a:ext cx="12533699" cy="12533699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Know when your code breaks!"/>
          <p:cNvSpPr txBox="1"/>
          <p:nvPr/>
        </p:nvSpPr>
        <p:spPr>
          <a:xfrm>
            <a:off x="711200" y="9275798"/>
            <a:ext cx="13156974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Light"/>
                <a:sym typeface="Gill Sans Light"/>
              </a:rPr>
              <a:t>Know when your code breaks!</a:t>
            </a:r>
          </a:p>
        </p:txBody>
      </p:sp>
      <p:sp>
        <p:nvSpPr>
          <p:cNvPr id="240" name="Integrated tes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Integrated testing</a:t>
            </a:r>
          </a:p>
        </p:txBody>
      </p:sp>
    </p:spTree>
    <p:extLst>
      <p:ext uri="{BB962C8B-B14F-4D97-AF65-F5344CB8AC3E}">
        <p14:creationId xmlns:p14="http://schemas.microsoft.com/office/powerpoint/2010/main" val="2598268403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Description Fi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Description File</a:t>
            </a:r>
          </a:p>
        </p:txBody>
      </p:sp>
      <p:sp>
        <p:nvSpPr>
          <p:cNvPr id="243" name="Automated testing reduces the time to find and fix bugs…"/>
          <p:cNvSpPr txBox="1"/>
          <p:nvPr/>
        </p:nvSpPr>
        <p:spPr>
          <a:xfrm>
            <a:off x="700461" y="3325752"/>
            <a:ext cx="12938590" cy="952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Automated testing reduces the time to find and fix bugs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Formalizes testing to ensure consistency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To get started, run 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devtools::use_testthat()</a:t>
            </a:r>
          </a:p>
        </p:txBody>
      </p:sp>
      <p:pic>
        <p:nvPicPr>
          <p:cNvPr id="244" name="Screen Shot 2017-11-13 at 3.56.38 PM.png" descr="Screen Shot 2017-11-13 at 3.56.3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08899" y="3010531"/>
            <a:ext cx="5175637" cy="4623030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Rectangle"/>
          <p:cNvSpPr/>
          <p:nvPr/>
        </p:nvSpPr>
        <p:spPr>
          <a:xfrm>
            <a:off x="16851534" y="6906067"/>
            <a:ext cx="1270001" cy="552590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246" name="Line"/>
          <p:cNvSpPr/>
          <p:nvPr/>
        </p:nvSpPr>
        <p:spPr>
          <a:xfrm>
            <a:off x="13723025" y="6739301"/>
            <a:ext cx="2795198" cy="415612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3649616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Description Fi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Description File</a:t>
            </a:r>
          </a:p>
        </p:txBody>
      </p:sp>
      <p:sp>
        <p:nvSpPr>
          <p:cNvPr id="249" name="Automated testing reduces the time to find and fix bugs…"/>
          <p:cNvSpPr txBox="1"/>
          <p:nvPr/>
        </p:nvSpPr>
        <p:spPr>
          <a:xfrm>
            <a:off x="700461" y="3325752"/>
            <a:ext cx="12938590" cy="952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Automated testing reduces the time to find and fix bugs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Formalizes testing to ensure consistency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To get started, run 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devtools::use_testthat()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5A5F5E"/>
              </a:solidFill>
              <a:effectLst/>
              <a:uLnTx/>
              <a:uFillTx/>
              <a:latin typeface="Monaco"/>
              <a:ea typeface="Monaco"/>
              <a:cs typeface="Monaco"/>
              <a:sym typeface="Monaco"/>
            </a:endParaRP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Inside the tests directory, there are two things:</a:t>
            </a:r>
          </a:p>
          <a:p>
            <a:pPr marL="1900237" marR="0" lvl="1" indent="-833437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testthat.R file that runs tests (don’t touch!)</a:t>
            </a:r>
          </a:p>
          <a:p>
            <a:pPr marL="1900237" marR="0" lvl="1" indent="-833437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testthat folder where you save your tests</a:t>
            </a:r>
          </a:p>
        </p:txBody>
      </p:sp>
      <p:pic>
        <p:nvPicPr>
          <p:cNvPr id="250" name="Screen Shot 2017-11-13 at 3.56.38 PM.png" descr="Screen Shot 2017-11-13 at 3.56.3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08899" y="3010531"/>
            <a:ext cx="5175637" cy="4623030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Rectangle"/>
          <p:cNvSpPr/>
          <p:nvPr/>
        </p:nvSpPr>
        <p:spPr>
          <a:xfrm>
            <a:off x="16851534" y="6906067"/>
            <a:ext cx="1270001" cy="552590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252" name="Line"/>
          <p:cNvSpPr/>
          <p:nvPr/>
        </p:nvSpPr>
        <p:spPr>
          <a:xfrm>
            <a:off x="13723025" y="6739301"/>
            <a:ext cx="2795198" cy="415612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pic>
        <p:nvPicPr>
          <p:cNvPr id="253" name="Screen Shot 2017-11-13 at 3.58.13 PM.png" descr="Screen Shot 2017-11-13 at 3.58.1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633837" y="8716758"/>
            <a:ext cx="5561311" cy="298148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36263561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reating a te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creating a test</a:t>
            </a:r>
          </a:p>
        </p:txBody>
      </p:sp>
      <p:sp>
        <p:nvSpPr>
          <p:cNvPr id="256" name="Create a new .R script…"/>
          <p:cNvSpPr txBox="1"/>
          <p:nvPr/>
        </p:nvSpPr>
        <p:spPr>
          <a:xfrm>
            <a:off x="1084009" y="3717626"/>
            <a:ext cx="21563282" cy="7608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833437" marR="0" lvl="0" indent="-833437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39700" algn="l"/>
                <a:tab pos="457200" algn="l"/>
              </a:tabLst>
              <a:defRPr sz="4800">
                <a:solidFill>
                  <a:srgbClr val="5A5F5E"/>
                </a:solidFill>
              </a:defRPr>
            </a:pPr>
            <a:r>
              <a:rPr kumimoji="0" sz="4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Create a new .R script</a:t>
            </a:r>
          </a:p>
          <a:p>
            <a:pPr marL="833437" marR="0" lvl="0" indent="-833437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39700" algn="l"/>
                <a:tab pos="457200" algn="l"/>
              </a:tabLst>
              <a:defRPr sz="4800">
                <a:solidFill>
                  <a:srgbClr val="5A5F5E"/>
                </a:solidFill>
              </a:defRPr>
            </a:pPr>
            <a:r>
              <a:rPr kumimoji="0" sz="4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Title it </a:t>
            </a:r>
            <a:r>
              <a:rPr kumimoji="0" sz="4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test_pv</a:t>
            </a:r>
            <a:r>
              <a:rPr kumimoji="0" sz="4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(all test files must start with “test” and I typically have one test file per function).</a:t>
            </a:r>
          </a:p>
          <a:p>
            <a:pPr marL="833437" marR="0" lvl="0" indent="-833437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39700" algn="l"/>
                <a:tab pos="457200" algn="l"/>
              </a:tabLst>
              <a:defRPr sz="4800">
                <a:solidFill>
                  <a:srgbClr val="5A5F5E"/>
                </a:solidFill>
              </a:defRPr>
            </a:pPr>
            <a:r>
              <a:rPr kumimoji="0" sz="4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Save it in </a:t>
            </a:r>
            <a:r>
              <a:rPr kumimoji="0" sz="4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tests/testthat</a:t>
            </a:r>
            <a:r>
              <a:rPr kumimoji="0" sz="4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directory</a:t>
            </a:r>
          </a:p>
        </p:txBody>
      </p:sp>
      <p:pic>
        <p:nvPicPr>
          <p:cNvPr id="257" name="Screen Shot 2017-11-13 at 4.15.09 PM.png" descr="Screen Shot 2017-11-13 at 4.15.0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82406" y="8589614"/>
            <a:ext cx="9096788" cy="380054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63635525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onstructing te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constructing tests</a:t>
            </a:r>
          </a:p>
        </p:txBody>
      </p:sp>
      <p:sp>
        <p:nvSpPr>
          <p:cNvPr id="260" name="test_that(“text here to describe test”, {…"/>
          <p:cNvSpPr txBox="1">
            <a:spLocks noGrp="1"/>
          </p:cNvSpPr>
          <p:nvPr>
            <p:ph type="body" idx="1"/>
          </p:nvPr>
        </p:nvSpPr>
        <p:spPr>
          <a:xfrm>
            <a:off x="4180" y="3793248"/>
            <a:ext cx="16362767" cy="9917945"/>
          </a:xfrm>
          <a:prstGeom prst="rect">
            <a:avLst/>
          </a:prstGeom>
          <a:solidFill>
            <a:srgbClr val="E5E5E5"/>
          </a:solidFill>
        </p:spPr>
        <p:txBody>
          <a:bodyPr anchor="t">
            <a:normAutofit/>
          </a:bodyPr>
          <a:lstStyle/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800" dirty="0" err="1"/>
              <a:t>test_that</a:t>
            </a:r>
            <a:r>
              <a:rPr sz="4800" dirty="0"/>
              <a:t>(“text here to describe test”, {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800" dirty="0"/>
              <a:t>  </a:t>
            </a:r>
            <a:r>
              <a:rPr sz="4800" dirty="0" err="1"/>
              <a:t>expect_xxx</a:t>
            </a:r>
            <a:r>
              <a:rPr sz="4800" dirty="0"/>
              <a:t>(function(x), ___)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800" dirty="0"/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2097780482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onstructing te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constructing tests</a:t>
            </a:r>
          </a:p>
        </p:txBody>
      </p:sp>
      <p:sp>
        <p:nvSpPr>
          <p:cNvPr id="263" name="The common types of tests include……"/>
          <p:cNvSpPr txBox="1"/>
          <p:nvPr/>
        </p:nvSpPr>
        <p:spPr>
          <a:xfrm>
            <a:off x="16545360" y="4065768"/>
            <a:ext cx="6767331" cy="879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457200"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lvl1pPr>
            <a:lvl2pPr marL="1312068" indent="-575468" algn="l" defTabSz="457200">
              <a:spcBef>
                <a:spcPts val="2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lvl2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The common types of tests include…</a:t>
            </a:r>
          </a:p>
          <a:p>
            <a:pPr marL="1312068" marR="0" lvl="1" indent="-575468" algn="l" defTabSz="4572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Testing for warnings &amp; messages</a:t>
            </a:r>
          </a:p>
        </p:txBody>
      </p:sp>
      <p:sp>
        <p:nvSpPr>
          <p:cNvPr id="264" name="test_that(&quot;pv provides proper messages and warnings&quot;, {…"/>
          <p:cNvSpPr txBox="1">
            <a:spLocks noGrp="1"/>
          </p:cNvSpPr>
          <p:nvPr>
            <p:ph type="body" idx="1"/>
          </p:nvPr>
        </p:nvSpPr>
        <p:spPr>
          <a:xfrm>
            <a:off x="4180" y="3817959"/>
            <a:ext cx="16362063" cy="9917945"/>
          </a:xfrm>
          <a:prstGeom prst="rect">
            <a:avLst/>
          </a:prstGeom>
          <a:solidFill>
            <a:srgbClr val="E5E5E5"/>
          </a:solidFill>
        </p:spPr>
        <p:txBody>
          <a:bodyPr anchor="t"/>
          <a:lstStyle/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test_that</a:t>
            </a:r>
            <a:r>
              <a:rPr sz="4000" dirty="0"/>
              <a:t>("</a:t>
            </a:r>
            <a:r>
              <a:rPr sz="4000" dirty="0" err="1"/>
              <a:t>pv</a:t>
            </a:r>
            <a:r>
              <a:rPr sz="4000" dirty="0"/>
              <a:t> provides proper messages and warnings", {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expect_error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"1000", .09, n = 5))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expect_error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list(1, 2, 3), .09, n = 5))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expect_message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1000, .36, n = 5))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})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0192335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onstructing te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constructing tests</a:t>
            </a:r>
          </a:p>
        </p:txBody>
      </p:sp>
      <p:sp>
        <p:nvSpPr>
          <p:cNvPr id="267" name="The common types of tests include……"/>
          <p:cNvSpPr txBox="1"/>
          <p:nvPr/>
        </p:nvSpPr>
        <p:spPr>
          <a:xfrm>
            <a:off x="16545360" y="4065768"/>
            <a:ext cx="6767331" cy="879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The common types of tests include…</a:t>
            </a:r>
          </a:p>
          <a:p>
            <a:pPr marL="1312068" marR="0" lvl="1" indent="-575468" algn="l" defTabSz="4572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Testing for warnings &amp; messages</a:t>
            </a:r>
          </a:p>
          <a:p>
            <a:pPr marL="1312068" marR="0" lvl="1" indent="-575468" algn="l" defTabSz="4572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Testing for correct type of outputs</a:t>
            </a:r>
          </a:p>
        </p:txBody>
      </p:sp>
      <p:sp>
        <p:nvSpPr>
          <p:cNvPr id="268" name="test_that(&quot;pv provides proper messages and warnings&quot;, {…"/>
          <p:cNvSpPr txBox="1">
            <a:spLocks noGrp="1"/>
          </p:cNvSpPr>
          <p:nvPr>
            <p:ph type="body" idx="1"/>
          </p:nvPr>
        </p:nvSpPr>
        <p:spPr>
          <a:xfrm>
            <a:off x="4180" y="3793245"/>
            <a:ext cx="16362063" cy="9917945"/>
          </a:xfrm>
          <a:prstGeom prst="rect">
            <a:avLst/>
          </a:prstGeom>
          <a:solidFill>
            <a:srgbClr val="E5E5E5"/>
          </a:solidFill>
        </p:spPr>
        <p:txBody>
          <a:bodyPr anchor="t"/>
          <a:lstStyle/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test_that</a:t>
            </a:r>
            <a:r>
              <a:rPr sz="4000" dirty="0"/>
              <a:t>("</a:t>
            </a:r>
            <a:r>
              <a:rPr sz="4000" dirty="0" err="1"/>
              <a:t>pv</a:t>
            </a:r>
            <a:r>
              <a:rPr sz="4000" dirty="0"/>
              <a:t> provides proper messages and warnings", {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expect_error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"1000", .09, n = 5))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expect_error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list(1, 2, 3), .09, n = 5))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expect_message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1000, .36, n = 5))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})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4000" dirty="0"/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test_that</a:t>
            </a:r>
            <a:r>
              <a:rPr sz="4000" dirty="0"/>
              <a:t>("</a:t>
            </a:r>
            <a:r>
              <a:rPr sz="4000" dirty="0" err="1"/>
              <a:t>pv</a:t>
            </a:r>
            <a:r>
              <a:rPr sz="4000" dirty="0"/>
              <a:t> has correct dimensions and output type", {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expect_is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1000, .09, n = 5), "numeric")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expect_true</a:t>
            </a:r>
            <a:r>
              <a:rPr sz="4000" dirty="0"/>
              <a:t>(</a:t>
            </a:r>
            <a:r>
              <a:rPr sz="4000" dirty="0" err="1"/>
              <a:t>is.vector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c(1000, 2000), .09, n = 5)))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expect_length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c(1000, 2000), .09, n = 5), 2)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})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3310833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onstructing te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constructing tests</a:t>
            </a:r>
          </a:p>
        </p:txBody>
      </p:sp>
      <p:sp>
        <p:nvSpPr>
          <p:cNvPr id="271" name="test_that(&quot;pv provides proper messages and warnings&quot;, {…"/>
          <p:cNvSpPr txBox="1">
            <a:spLocks noGrp="1"/>
          </p:cNvSpPr>
          <p:nvPr>
            <p:ph type="body" idx="1"/>
          </p:nvPr>
        </p:nvSpPr>
        <p:spPr>
          <a:xfrm>
            <a:off x="4180" y="3163330"/>
            <a:ext cx="16362063" cy="10572577"/>
          </a:xfrm>
          <a:prstGeom prst="rect">
            <a:avLst/>
          </a:prstGeom>
          <a:solidFill>
            <a:srgbClr val="E5E5E5"/>
          </a:solidFill>
        </p:spPr>
        <p:txBody>
          <a:bodyPr anchor="t">
            <a:normAutofit fontScale="92500" lnSpcReduction="10000"/>
          </a:bodyPr>
          <a:lstStyle/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test_that</a:t>
            </a:r>
            <a:r>
              <a:rPr sz="4000" dirty="0"/>
              <a:t>("</a:t>
            </a:r>
            <a:r>
              <a:rPr sz="4000" dirty="0" err="1"/>
              <a:t>pv</a:t>
            </a:r>
            <a:r>
              <a:rPr sz="4000" dirty="0"/>
              <a:t> provides proper messages and warnings", {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expect_error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"1000", .09, n = 5))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expect_error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list(1, 2, 3), .09, n = 5))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expect_message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1000, .36, n = 5))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})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test_that</a:t>
            </a:r>
            <a:r>
              <a:rPr sz="4000" dirty="0"/>
              <a:t>("</a:t>
            </a:r>
            <a:r>
              <a:rPr sz="4000" dirty="0" err="1"/>
              <a:t>pv</a:t>
            </a:r>
            <a:r>
              <a:rPr sz="4000" dirty="0"/>
              <a:t> has correct dimensions and output type", {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expect_is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1000, .09, n = 5), "numeric")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expect_true</a:t>
            </a:r>
            <a:r>
              <a:rPr sz="4000" dirty="0"/>
              <a:t>(</a:t>
            </a:r>
            <a:r>
              <a:rPr sz="4000" dirty="0" err="1"/>
              <a:t>is.vector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c(1000, 2000), .09, n = 5)))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expect_length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c(1000, 2000), .09, n = 5), 2)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})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test_that</a:t>
            </a:r>
            <a:r>
              <a:rPr sz="4000" dirty="0"/>
              <a:t>("</a:t>
            </a:r>
            <a:r>
              <a:rPr sz="4000" dirty="0" err="1"/>
              <a:t>pv</a:t>
            </a:r>
            <a:r>
              <a:rPr sz="4000" dirty="0"/>
              <a:t> computes correctly", {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expect_equal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1000, .09, n = 5), 649.93)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expect_lt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1000, .09, n = 5), 650)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expect_gt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1000, .09, n = 5), 649)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expect_equal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c(10, 20), .09, n = 5), c(6.5, 13))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})</a:t>
            </a:r>
          </a:p>
        </p:txBody>
      </p:sp>
      <p:sp>
        <p:nvSpPr>
          <p:cNvPr id="272" name="The common types of tests include……"/>
          <p:cNvSpPr txBox="1"/>
          <p:nvPr/>
        </p:nvSpPr>
        <p:spPr>
          <a:xfrm>
            <a:off x="16545360" y="4065768"/>
            <a:ext cx="6767331" cy="879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The common types of tests include…</a:t>
            </a:r>
          </a:p>
          <a:p>
            <a:pPr marL="1312068" marR="0" lvl="1" indent="-575468" algn="l" defTabSz="4572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Testing for warnings &amp; messages</a:t>
            </a:r>
          </a:p>
          <a:p>
            <a:pPr marL="1312068" marR="0" lvl="1" indent="-575468" algn="l" defTabSz="4572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Testing for correct type of outputs</a:t>
            </a:r>
          </a:p>
          <a:p>
            <a:pPr marL="1312068" marR="0" lvl="1" indent="-575468" algn="l" defTabSz="4572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Testing for correct computation</a:t>
            </a:r>
          </a:p>
        </p:txBody>
      </p:sp>
    </p:spTree>
    <p:extLst>
      <p:ext uri="{BB962C8B-B14F-4D97-AF65-F5344CB8AC3E}">
        <p14:creationId xmlns:p14="http://schemas.microsoft.com/office/powerpoint/2010/main" val="2965401071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running te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running tests</a:t>
            </a:r>
          </a:p>
        </p:txBody>
      </p:sp>
      <p:pic>
        <p:nvPicPr>
          <p:cNvPr id="275" name="Screen Shot 2017-11-14 at 10.55.37 AM.png" descr="Screen Shot 2017-11-14 at 10.55.3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8806" y="6127351"/>
            <a:ext cx="21366388" cy="7297496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Once you’ve incorporated your tests, you can run them anytime with devtools::test() (Ctrl/Cmd + Shift + T)…"/>
          <p:cNvSpPr txBox="1"/>
          <p:nvPr/>
        </p:nvSpPr>
        <p:spPr>
          <a:xfrm>
            <a:off x="483302" y="4065768"/>
            <a:ext cx="23265052" cy="2403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37356" marR="0" lvl="0" indent="-437356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3800">
                <a:solidFill>
                  <a:srgbClr val="5A5F5E"/>
                </a:solidFill>
              </a:defRPr>
            </a:pPr>
            <a:r>
              <a:rPr kumimoji="0" sz="3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Once you’ve incorporated your tests, you can run them anytime with </a:t>
            </a:r>
            <a:r>
              <a:rPr kumimoji="0" sz="3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devtools::test()</a:t>
            </a:r>
            <a:r>
              <a:rPr kumimoji="0" sz="3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(Ctrl/Cmd + Shift + T)</a:t>
            </a:r>
          </a:p>
          <a:p>
            <a:pPr marL="437356" marR="0" lvl="0" indent="-437356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3800">
                <a:solidFill>
                  <a:srgbClr val="5A5F5E"/>
                </a:solidFill>
              </a:defRPr>
            </a:pPr>
            <a:r>
              <a:rPr kumimoji="0" sz="3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Now, every time you update your functions or make changes to your package you can test quickly and consistently</a:t>
            </a:r>
          </a:p>
        </p:txBody>
      </p:sp>
    </p:spTree>
    <p:extLst>
      <p:ext uri="{BB962C8B-B14F-4D97-AF65-F5344CB8AC3E}">
        <p14:creationId xmlns:p14="http://schemas.microsoft.com/office/powerpoint/2010/main" val="77761432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Image" descr="Image"/>
          <p:cNvPicPr>
            <a:picLocks noChangeAspect="1"/>
          </p:cNvPicPr>
          <p:nvPr/>
        </p:nvPicPr>
        <p:blipFill>
          <a:blip r:embed="rId2">
            <a:alphaModFix amt="20000"/>
            <a:extLst/>
          </a:blip>
          <a:stretch>
            <a:fillRect/>
          </a:stretch>
        </p:blipFill>
        <p:spPr>
          <a:xfrm>
            <a:off x="13020109" y="213157"/>
            <a:ext cx="12496234" cy="12496234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Every R package has the same basic shell"/>
          <p:cNvSpPr txBox="1"/>
          <p:nvPr/>
        </p:nvSpPr>
        <p:spPr>
          <a:xfrm>
            <a:off x="781324" y="9275798"/>
            <a:ext cx="1315697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Every R package has the same basic shell</a:t>
            </a:r>
          </a:p>
        </p:txBody>
      </p:sp>
      <p:sp>
        <p:nvSpPr>
          <p:cNvPr id="151" name="Creating the framework"/>
          <p:cNvSpPr txBox="1">
            <a:spLocks noGrp="1"/>
          </p:cNvSpPr>
          <p:nvPr>
            <p:ph type="title"/>
          </p:nvPr>
        </p:nvSpPr>
        <p:spPr>
          <a:xfrm>
            <a:off x="673100" y="4572000"/>
            <a:ext cx="18439261" cy="4559300"/>
          </a:xfrm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Creating the framework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279" name="Integrate testing for our rescale function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0" indent="0" defTabSz="652145">
              <a:spcBef>
                <a:spcPts val="5100"/>
              </a:spcBef>
              <a:buSzTx/>
              <a:buNone/>
              <a:defRPr sz="6320">
                <a:solidFill>
                  <a:srgbClr val="005493"/>
                </a:solidFill>
              </a:defRPr>
            </a:pPr>
            <a:r>
              <a:t>Integrate testing for our rescale function:</a:t>
            </a:r>
          </a:p>
          <a:p>
            <a:pPr marL="1053465" indent="-1053465" defTabSz="652145">
              <a:lnSpc>
                <a:spcPct val="100000"/>
              </a:lnSpc>
              <a:spcBef>
                <a:spcPts val="2300"/>
              </a:spcBef>
              <a:buSzPct val="100000"/>
              <a:buAutoNum type="arabicPeriod"/>
              <a:defRPr sz="6320">
                <a:solidFill>
                  <a:srgbClr val="005493"/>
                </a:solidFill>
              </a:defRPr>
            </a:pPr>
            <a:r>
              <a:t>Create test_rescale.R script and save in testthat folder</a:t>
            </a:r>
          </a:p>
          <a:p>
            <a:pPr marL="1053465" indent="-1053465" defTabSz="652145">
              <a:lnSpc>
                <a:spcPct val="100000"/>
              </a:lnSpc>
              <a:spcBef>
                <a:spcPts val="2300"/>
              </a:spcBef>
              <a:buSzPct val="100000"/>
              <a:buAutoNum type="arabicPeriod"/>
              <a:defRPr sz="6320">
                <a:solidFill>
                  <a:srgbClr val="005493"/>
                </a:solidFill>
              </a:defRPr>
            </a:pPr>
            <a:r>
              <a:t>Create a test to check for:</a:t>
            </a:r>
          </a:p>
          <a:p>
            <a:pPr marL="1896236" lvl="1" indent="-1053465" defTabSz="652145">
              <a:lnSpc>
                <a:spcPct val="100000"/>
              </a:lnSpc>
              <a:spcBef>
                <a:spcPts val="2300"/>
              </a:spcBef>
              <a:buSzPct val="100000"/>
              <a:buAutoNum type="romanUcParenBoth"/>
              <a:defRPr sz="6320">
                <a:solidFill>
                  <a:srgbClr val="005493"/>
                </a:solidFill>
              </a:defRPr>
            </a:pPr>
            <a:r>
              <a:t>Creating proper warnings or messages</a:t>
            </a:r>
          </a:p>
          <a:p>
            <a:pPr marL="1896236" lvl="1" indent="-1053465" defTabSz="652145">
              <a:lnSpc>
                <a:spcPct val="100000"/>
              </a:lnSpc>
              <a:spcBef>
                <a:spcPts val="2300"/>
              </a:spcBef>
              <a:buSzPct val="100000"/>
              <a:buAutoNum type="romanUcParenBoth"/>
              <a:defRPr sz="6320">
                <a:solidFill>
                  <a:srgbClr val="005493"/>
                </a:solidFill>
              </a:defRPr>
            </a:pPr>
            <a:r>
              <a:t>Check for proper dimensions or output type</a:t>
            </a:r>
          </a:p>
          <a:p>
            <a:pPr marL="1896236" lvl="1" indent="-1053465" defTabSz="652145">
              <a:lnSpc>
                <a:spcPct val="100000"/>
              </a:lnSpc>
              <a:spcBef>
                <a:spcPts val="2300"/>
              </a:spcBef>
              <a:buSzPct val="100000"/>
              <a:buAutoNum type="romanUcParenBoth"/>
              <a:defRPr sz="6320">
                <a:solidFill>
                  <a:srgbClr val="005493"/>
                </a:solidFill>
              </a:defRPr>
            </a:pPr>
            <a:r>
              <a:t>Computes correctly</a:t>
            </a:r>
          </a:p>
          <a:p>
            <a:pPr marL="1053465" indent="-1053465" defTabSz="652145">
              <a:lnSpc>
                <a:spcPct val="100000"/>
              </a:lnSpc>
              <a:spcBef>
                <a:spcPts val="2300"/>
              </a:spcBef>
              <a:buSzPct val="100000"/>
              <a:buAutoNum type="arabicPeriod"/>
              <a:defRPr sz="6320">
                <a:solidFill>
                  <a:srgbClr val="005493"/>
                </a:solidFill>
              </a:defRPr>
            </a:pPr>
            <a:r>
              <a:t>Save and run tests with </a:t>
            </a:r>
            <a:r>
              <a:rPr sz="5530">
                <a:latin typeface="Monaco"/>
                <a:ea typeface="Monaco"/>
                <a:cs typeface="Monaco"/>
                <a:sym typeface="Monaco"/>
              </a:rPr>
              <a:t>devtools::test()</a:t>
            </a:r>
            <a:r>
              <a:t> (Ctrl/Cmd + Shift + T)</a:t>
            </a:r>
          </a:p>
        </p:txBody>
      </p:sp>
    </p:spTree>
    <p:extLst>
      <p:ext uri="{BB962C8B-B14F-4D97-AF65-F5344CB8AC3E}">
        <p14:creationId xmlns:p14="http://schemas.microsoft.com/office/powerpoint/2010/main" val="3857358269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pic>
        <p:nvPicPr>
          <p:cNvPr id="282" name="Screen Shot 2017-11-14 at 11.08.16 AM.png" descr="Screen Shot 2017-11-14 at 11.08.1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2342" y="4870489"/>
            <a:ext cx="23099316" cy="741047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79935879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ake-awa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take-away</a:t>
            </a:r>
          </a:p>
        </p:txBody>
      </p:sp>
      <p:sp>
        <p:nvSpPr>
          <p:cNvPr id="285" name="Once you get the general pattern down, testing is not too complicated…"/>
          <p:cNvSpPr txBox="1"/>
          <p:nvPr/>
        </p:nvSpPr>
        <p:spPr>
          <a:xfrm>
            <a:off x="483302" y="4065768"/>
            <a:ext cx="23265052" cy="8403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37356" marR="0" lvl="0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Once you get the general pattern down, testing is not too complicated</a:t>
            </a:r>
          </a:p>
          <a:p>
            <a:pPr marL="437356" marR="0" lvl="0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You can create very elaborate tests</a:t>
            </a:r>
          </a:p>
          <a:p>
            <a:pPr marL="437356" marR="0" lvl="0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You can automate testing online with:</a:t>
            </a:r>
          </a:p>
          <a:p>
            <a:pPr marL="1173956" marR="0" lvl="1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travis.ci</a:t>
            </a:r>
          </a:p>
          <a:p>
            <a:pPr marL="1173956" marR="0" lvl="1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appveyor</a:t>
            </a:r>
          </a:p>
          <a:p>
            <a:pPr marL="1173956" marR="0" lvl="1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codecov</a:t>
            </a:r>
          </a:p>
        </p:txBody>
      </p:sp>
      <p:pic>
        <p:nvPicPr>
          <p:cNvPr id="286" name="Screen Shot 2017-11-14 at 11.12.38 AM.png" descr="Screen Shot 2017-11-14 at 11.12.38 AM.png"/>
          <p:cNvPicPr>
            <a:picLocks noChangeAspect="1"/>
          </p:cNvPicPr>
          <p:nvPr/>
        </p:nvPicPr>
        <p:blipFill>
          <a:blip r:embed="rId2">
            <a:extLst/>
          </a:blip>
          <a:srcRect t="28915"/>
          <a:stretch>
            <a:fillRect/>
          </a:stretch>
        </p:blipFill>
        <p:spPr>
          <a:xfrm>
            <a:off x="10851853" y="6030036"/>
            <a:ext cx="12636501" cy="7240276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Rectangle"/>
          <p:cNvSpPr/>
          <p:nvPr/>
        </p:nvSpPr>
        <p:spPr>
          <a:xfrm>
            <a:off x="12618357" y="6899837"/>
            <a:ext cx="3936649" cy="593163"/>
          </a:xfrm>
          <a:prstGeom prst="rect">
            <a:avLst/>
          </a:prstGeom>
          <a:ln w="1016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76959885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ake-awa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take-away</a:t>
            </a:r>
          </a:p>
        </p:txBody>
      </p:sp>
      <p:sp>
        <p:nvSpPr>
          <p:cNvPr id="290" name="Once you get the general pattern down, testing is not too complicated…"/>
          <p:cNvSpPr txBox="1"/>
          <p:nvPr/>
        </p:nvSpPr>
        <p:spPr>
          <a:xfrm>
            <a:off x="483302" y="4065768"/>
            <a:ext cx="23265052" cy="8403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37356" marR="0" lvl="0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Once you get the general pattern down, testing is not too complicated</a:t>
            </a:r>
          </a:p>
          <a:p>
            <a:pPr marL="437356" marR="0" lvl="0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You can create very elaborate tests</a:t>
            </a:r>
          </a:p>
          <a:p>
            <a:pPr marL="437356" marR="0" lvl="0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You can automate testing online with:</a:t>
            </a:r>
          </a:p>
          <a:p>
            <a:pPr marL="1173956" marR="0" lvl="1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travis.ci</a:t>
            </a:r>
          </a:p>
          <a:p>
            <a:pPr marL="1173956" marR="0" lvl="1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appveyor</a:t>
            </a:r>
          </a:p>
          <a:p>
            <a:pPr marL="1173956" marR="0" lvl="1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codecov</a:t>
            </a:r>
          </a:p>
          <a:p>
            <a:pPr marL="437356" marR="0" lvl="0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Great book for digging into testing</a:t>
            </a:r>
          </a:p>
        </p:txBody>
      </p:sp>
      <p:pic>
        <p:nvPicPr>
          <p:cNvPr id="2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99053" y="5315990"/>
            <a:ext cx="4947670" cy="81213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61764113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Make it easy to learn about your packages!"/>
          <p:cNvSpPr txBox="1"/>
          <p:nvPr/>
        </p:nvSpPr>
        <p:spPr>
          <a:xfrm>
            <a:off x="711200" y="9275798"/>
            <a:ext cx="13156974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Light"/>
                <a:sym typeface="Gill Sans Light"/>
              </a:rPr>
              <a:t>Make it easy to learn about your packages!</a:t>
            </a:r>
          </a:p>
        </p:txBody>
      </p:sp>
      <p:sp>
        <p:nvSpPr>
          <p:cNvPr id="294" name="Vignet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Vignette</a:t>
            </a:r>
          </a:p>
        </p:txBody>
      </p:sp>
      <p:pic>
        <p:nvPicPr>
          <p:cNvPr id="295" name="Image" descr="Image"/>
          <p:cNvPicPr>
            <a:picLocks noChangeAspect="1"/>
          </p:cNvPicPr>
          <p:nvPr/>
        </p:nvPicPr>
        <p:blipFill>
          <a:blip r:embed="rId2">
            <a:alphaModFix amt="20000"/>
            <a:extLst/>
          </a:blip>
          <a:stretch>
            <a:fillRect/>
          </a:stretch>
        </p:blipFill>
        <p:spPr>
          <a:xfrm>
            <a:off x="13926089" y="1347576"/>
            <a:ext cx="11726777" cy="1172677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25293772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Learning about your packag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Learning about your package</a:t>
            </a:r>
          </a:p>
        </p:txBody>
      </p:sp>
      <p:sp>
        <p:nvSpPr>
          <p:cNvPr id="298" name="vignette(&quot;dplyr&quot;)"/>
          <p:cNvSpPr txBox="1">
            <a:spLocks noGrp="1"/>
          </p:cNvSpPr>
          <p:nvPr>
            <p:ph type="body" sz="quarter" idx="1"/>
          </p:nvPr>
        </p:nvSpPr>
        <p:spPr>
          <a:xfrm>
            <a:off x="13494" y="8261081"/>
            <a:ext cx="14180842" cy="1510086"/>
          </a:xfrm>
          <a:prstGeom prst="rect">
            <a:avLst/>
          </a:prstGeom>
          <a:solidFill>
            <a:srgbClr val="E5E5E5"/>
          </a:solidFill>
        </p:spPr>
        <p:txBody>
          <a:bodyPr>
            <a:normAutofit/>
          </a:bodyPr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vignette("</a:t>
            </a:r>
            <a:r>
              <a:rPr sz="4000" dirty="0" err="1"/>
              <a:t>dplyr</a:t>
            </a:r>
            <a:r>
              <a:rPr sz="4000" dirty="0"/>
              <a:t>")</a:t>
            </a:r>
          </a:p>
        </p:txBody>
      </p:sp>
      <p:sp>
        <p:nvSpPr>
          <p:cNvPr id="299" name="Most modern packages include a vignette which:…"/>
          <p:cNvSpPr txBox="1"/>
          <p:nvPr/>
        </p:nvSpPr>
        <p:spPr>
          <a:xfrm>
            <a:off x="1084009" y="3270792"/>
            <a:ext cx="22215982" cy="4230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10000"/>
          </a:bodyPr>
          <a:lstStyle/>
          <a:p>
            <a:pPr marL="575468" marR="0" lvl="0" indent="-575468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Most modern packages include a vignette which:</a:t>
            </a:r>
          </a:p>
          <a:p>
            <a:pPr marL="1312068" marR="0" lvl="1" indent="-575468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Introduce the purpose for your package</a:t>
            </a:r>
          </a:p>
          <a:p>
            <a:pPr marL="1312068" marR="0" lvl="1" indent="-575468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Discuss the functions supplied by your package</a:t>
            </a:r>
          </a:p>
          <a:p>
            <a:pPr marL="1312068" marR="0" lvl="1" indent="-575468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Illustrates how someone can use your package</a:t>
            </a:r>
          </a:p>
        </p:txBody>
      </p:sp>
      <p:pic>
        <p:nvPicPr>
          <p:cNvPr id="300" name="Screen Shot 2017-11-14 at 11.20.35 AM.png" descr="Screen Shot 2017-11-14 at 11.20.3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73922" y="3821214"/>
            <a:ext cx="7937501" cy="93726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34611067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reating a vignet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creating a vignette</a:t>
            </a:r>
          </a:p>
        </p:txBody>
      </p:sp>
      <p:sp>
        <p:nvSpPr>
          <p:cNvPr id="303" name="devtools::use_vignette(&quot;myfirstvignette&quot;)"/>
          <p:cNvSpPr txBox="1">
            <a:spLocks noGrp="1"/>
          </p:cNvSpPr>
          <p:nvPr>
            <p:ph type="body" sz="quarter" idx="1"/>
          </p:nvPr>
        </p:nvSpPr>
        <p:spPr>
          <a:xfrm>
            <a:off x="13494" y="8261081"/>
            <a:ext cx="14180842" cy="1510086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devtools::use_vignette("myfirstvignette")</a:t>
            </a:r>
          </a:p>
        </p:txBody>
      </p:sp>
      <p:sp>
        <p:nvSpPr>
          <p:cNvPr id="304" name="Initialize a vignette with devtools::use_vignette():…"/>
          <p:cNvSpPr txBox="1"/>
          <p:nvPr/>
        </p:nvSpPr>
        <p:spPr>
          <a:xfrm>
            <a:off x="1084009" y="3270792"/>
            <a:ext cx="22215982" cy="4230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10000"/>
          </a:bodyPr>
          <a:lstStyle/>
          <a:p>
            <a:pPr marL="457200" marR="0" lvl="0" indent="-457200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Initialize a vignette with </a:t>
            </a:r>
            <a:r>
              <a:rPr kumimoji="0" sz="45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devtools::use_vignette()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:</a:t>
            </a:r>
          </a:p>
          <a:p>
            <a:pPr marL="1900237" marR="0" lvl="1" indent="-833437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Creates a vignettes/ directory</a:t>
            </a:r>
          </a:p>
          <a:p>
            <a:pPr marL="1900237" marR="0" lvl="1" indent="-833437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Adds necessary dependencies to DESCRIPTION file</a:t>
            </a:r>
          </a:p>
          <a:p>
            <a:pPr marL="1900237" marR="0" lvl="1" indent="-833437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Creates a draft vignette</a:t>
            </a:r>
          </a:p>
        </p:txBody>
      </p:sp>
      <p:pic>
        <p:nvPicPr>
          <p:cNvPr id="305" name="Screen Shot 2017-11-14 at 11.27.43 AM.png" descr="Screen Shot 2017-11-14 at 11.27.4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16512" y="6771594"/>
            <a:ext cx="9067801" cy="9677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17734250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reating a vignet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creating a vignette</a:t>
            </a:r>
          </a:p>
        </p:txBody>
      </p:sp>
      <p:sp>
        <p:nvSpPr>
          <p:cNvPr id="308" name="If you are familiar with R Markdown then vignettes are a piece of cake:…"/>
          <p:cNvSpPr txBox="1"/>
          <p:nvPr/>
        </p:nvSpPr>
        <p:spPr>
          <a:xfrm>
            <a:off x="1084009" y="3270792"/>
            <a:ext cx="12445232" cy="9433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0" marR="0" lvl="0" indent="0" algn="l" defTabSz="402336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93700" algn="l"/>
              </a:tabLst>
              <a:defRPr sz="4400">
                <a:solidFill>
                  <a:srgbClr val="5A5F5E"/>
                </a:solidFill>
              </a:defRPr>
            </a:pPr>
            <a:r>
              <a:rPr kumimoji="0" sz="44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If you are familiar with R Markdown then vignettes are a piece of cake:</a:t>
            </a:r>
          </a:p>
          <a:p>
            <a:pPr marL="1672208" marR="0" lvl="1" indent="-733425" algn="l" defTabSz="402336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14300" algn="l"/>
                <a:tab pos="393700" algn="l"/>
              </a:tabLst>
              <a:defRPr sz="4400">
                <a:solidFill>
                  <a:srgbClr val="5A5F5E"/>
                </a:solidFill>
              </a:defRPr>
            </a:pPr>
            <a:r>
              <a:rPr kumimoji="0" sz="44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Run </a:t>
            </a:r>
            <a:r>
              <a:rPr kumimoji="0" sz="352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devtools::install()</a:t>
            </a:r>
            <a:r>
              <a:rPr kumimoji="0" sz="44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in your console to install development version of package on your computer.</a:t>
            </a:r>
          </a:p>
          <a:p>
            <a:pPr marL="1672208" marR="0" lvl="1" indent="-733425" algn="l" defTabSz="402336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14300" algn="l"/>
                <a:tab pos="393700" algn="l"/>
              </a:tabLst>
              <a:defRPr sz="4400">
                <a:solidFill>
                  <a:srgbClr val="5A5F5E"/>
                </a:solidFill>
              </a:defRPr>
            </a:pPr>
            <a:r>
              <a:rPr kumimoji="0" sz="44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Update YAML</a:t>
            </a:r>
          </a:p>
          <a:p>
            <a:pPr marL="1672208" marR="0" lvl="1" indent="-733425" algn="l" defTabSz="402336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14300" algn="l"/>
                <a:tab pos="393700" algn="l"/>
              </a:tabLst>
              <a:defRPr sz="4400">
                <a:solidFill>
                  <a:srgbClr val="5A5F5E"/>
                </a:solidFill>
              </a:defRPr>
            </a:pPr>
            <a:r>
              <a:rPr kumimoji="0" sz="44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Add your own text and headers</a:t>
            </a:r>
          </a:p>
          <a:p>
            <a:pPr marL="1672208" marR="0" lvl="1" indent="-733425" algn="l" defTabSz="402336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14300" algn="l"/>
                <a:tab pos="393700" algn="l"/>
              </a:tabLst>
              <a:defRPr sz="4400">
                <a:solidFill>
                  <a:srgbClr val="5A5F5E"/>
                </a:solidFill>
              </a:defRPr>
            </a:pPr>
            <a:r>
              <a:rPr kumimoji="0" sz="44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Include code chunks (load your package like any other package - </a:t>
            </a:r>
            <a:r>
              <a:rPr kumimoji="0" sz="352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library(myfirstpackage)</a:t>
            </a:r>
            <a:r>
              <a:rPr kumimoji="0" sz="44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)</a:t>
            </a:r>
          </a:p>
          <a:p>
            <a:pPr marL="1672208" marR="0" lvl="1" indent="-733425" algn="l" defTabSz="402336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14300" algn="l"/>
                <a:tab pos="393700" algn="l"/>
              </a:tabLst>
              <a:defRPr sz="4400">
                <a:solidFill>
                  <a:srgbClr val="5A5F5E"/>
                </a:solidFill>
              </a:defRPr>
            </a:pPr>
            <a:r>
              <a:rPr kumimoji="0" sz="44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Anything else you’d want to include to explain this package</a:t>
            </a:r>
          </a:p>
        </p:txBody>
      </p:sp>
      <p:pic>
        <p:nvPicPr>
          <p:cNvPr id="309" name="Screen Shot 2017-11-14 at 12.27.57 PM.png" descr="Screen Shot 2017-11-14 at 12.27.5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52067" y="3280568"/>
            <a:ext cx="10492762" cy="9974264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Connection Line"/>
          <p:cNvSpPr/>
          <p:nvPr/>
        </p:nvSpPr>
        <p:spPr>
          <a:xfrm>
            <a:off x="6441440" y="4886959"/>
            <a:ext cx="7117081" cy="27736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311" name="Line"/>
          <p:cNvSpPr/>
          <p:nvPr/>
        </p:nvSpPr>
        <p:spPr>
          <a:xfrm>
            <a:off x="13542275" y="4889500"/>
            <a:ext cx="660559" cy="0"/>
          </a:xfrm>
          <a:prstGeom prst="line">
            <a:avLst/>
          </a:prstGeom>
          <a:ln w="381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312" name="Line"/>
          <p:cNvSpPr/>
          <p:nvPr/>
        </p:nvSpPr>
        <p:spPr>
          <a:xfrm>
            <a:off x="10265729" y="8843010"/>
            <a:ext cx="3703130" cy="13255"/>
          </a:xfrm>
          <a:prstGeom prst="line">
            <a:avLst/>
          </a:prstGeom>
          <a:ln w="381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316" name="Connection Line"/>
          <p:cNvSpPr/>
          <p:nvPr/>
        </p:nvSpPr>
        <p:spPr>
          <a:xfrm>
            <a:off x="12942569" y="10568940"/>
            <a:ext cx="619761" cy="759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314" name="Line"/>
          <p:cNvSpPr/>
          <p:nvPr/>
        </p:nvSpPr>
        <p:spPr>
          <a:xfrm>
            <a:off x="13542275" y="11322706"/>
            <a:ext cx="660559" cy="1"/>
          </a:xfrm>
          <a:prstGeom prst="line">
            <a:avLst/>
          </a:prstGeom>
          <a:ln w="381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533288029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reating a vignet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creating a vignette</a:t>
            </a:r>
          </a:p>
        </p:txBody>
      </p:sp>
      <p:sp>
        <p:nvSpPr>
          <p:cNvPr id="319" name="When you are ready just knit to html_vignette (Ctrl/Cmd + Shift + K)"/>
          <p:cNvSpPr txBox="1"/>
          <p:nvPr/>
        </p:nvSpPr>
        <p:spPr>
          <a:xfrm>
            <a:off x="1084009" y="2998938"/>
            <a:ext cx="22002491" cy="1491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457200">
              <a:spcBef>
                <a:spcPts val="4000"/>
              </a:spcBef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/>
            </a:pPr>
            <a:r>
              <a: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When you are ready just knit to </a:t>
            </a:r>
            <a:r>
              <a:rPr kumimoji="0" sz="5000" b="0" i="0" u="none" strike="noStrike" kern="0" cap="none" spc="0" normalizeH="0" baseline="0" noProof="0" dirty="0" err="1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html_vignette</a:t>
            </a:r>
            <a:r>
              <a: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(Ctrl/</a:t>
            </a:r>
            <a:r>
              <a:rPr kumimoji="0" sz="5000" b="0" i="0" u="none" strike="noStrike" kern="0" cap="none" spc="0" normalizeH="0" baseline="0" noProof="0" dirty="0" err="1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Cmd</a:t>
            </a:r>
            <a:r>
              <a: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+ Shift + K)</a:t>
            </a:r>
          </a:p>
        </p:txBody>
      </p:sp>
      <p:pic>
        <p:nvPicPr>
          <p:cNvPr id="320" name="Screen Shot 2017-11-14 at 11.46.06 AM.png" descr="Screen Shot 2017-11-14 at 11.46.0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38154" y="4013311"/>
            <a:ext cx="17094201" cy="9702690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Line"/>
          <p:cNvSpPr/>
          <p:nvPr/>
        </p:nvSpPr>
        <p:spPr>
          <a:xfrm flipH="1">
            <a:off x="6839114" y="4239446"/>
            <a:ext cx="4552568" cy="1422590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69315535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324" name="Take 5 minutes to edit your vignette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8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Take 5 minutes to edit your vignette</a:t>
            </a:r>
          </a:p>
        </p:txBody>
      </p:sp>
    </p:spTree>
    <p:extLst>
      <p:ext uri="{BB962C8B-B14F-4D97-AF65-F5344CB8AC3E}">
        <p14:creationId xmlns:p14="http://schemas.microsoft.com/office/powerpoint/2010/main" val="194831767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etting up an r package Proje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Setting up an r package Project</a:t>
            </a:r>
          </a:p>
        </p:txBody>
      </p:sp>
      <p:sp>
        <p:nvSpPr>
          <p:cNvPr id="154" name="File &gt;&gt; New Project"/>
          <p:cNvSpPr txBox="1"/>
          <p:nvPr/>
        </p:nvSpPr>
        <p:spPr>
          <a:xfrm>
            <a:off x="873391" y="3529325"/>
            <a:ext cx="13526186" cy="1053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3500"/>
              </a:spcBef>
              <a:defRPr sz="6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File &gt;&gt; New Project</a:t>
            </a:r>
          </a:p>
        </p:txBody>
      </p:sp>
      <p:sp>
        <p:nvSpPr>
          <p:cNvPr id="162" name="Alternatively:  devtools::create(&quot;path/to/package/myfirstpackage&quot;)"/>
          <p:cNvSpPr txBox="1"/>
          <p:nvPr/>
        </p:nvSpPr>
        <p:spPr>
          <a:xfrm>
            <a:off x="4406954" y="10347232"/>
            <a:ext cx="15582792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Alternatively:</a:t>
            </a:r>
            <a:r>
              <a:rPr lang="en-US" dirty="0"/>
              <a:t>	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devtools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::create("path/to/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my</a:t>
            </a:r>
            <a:r>
              <a:rPr lang="en-US" dirty="0" err="1">
                <a:latin typeface="Monaco"/>
                <a:ea typeface="Monaco"/>
                <a:cs typeface="Monaco"/>
                <a:sym typeface="Monaco"/>
              </a:rPr>
              <a:t>P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ackage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")</a:t>
            </a:r>
            <a:endParaRPr lang="en-US" dirty="0">
              <a:latin typeface="Monaco"/>
              <a:ea typeface="Monaco"/>
              <a:cs typeface="Monaco"/>
              <a:sym typeface="Monaco"/>
            </a:endParaRPr>
          </a:p>
          <a:p>
            <a:pPr algn="l"/>
            <a:r>
              <a:rPr lang="en-US" dirty="0">
                <a:latin typeface="Monaco"/>
                <a:ea typeface="Monaco"/>
                <a:cs typeface="Monaco"/>
                <a:sym typeface="Monaco"/>
              </a:rPr>
              <a:t>					 </a:t>
            </a:r>
            <a:r>
              <a:rPr lang="en-US" dirty="0" err="1">
                <a:latin typeface="Monaco"/>
                <a:ea typeface="Monaco"/>
                <a:cs typeface="Monaco"/>
                <a:sym typeface="Monaco"/>
              </a:rPr>
              <a:t>utils</a:t>
            </a:r>
            <a:r>
              <a:rPr lang="en-US" dirty="0">
                <a:latin typeface="Monaco"/>
                <a:ea typeface="Monaco"/>
                <a:cs typeface="Monaco"/>
                <a:sym typeface="Monaco"/>
              </a:rPr>
              <a:t>::</a:t>
            </a:r>
            <a:r>
              <a:rPr lang="en-US" dirty="0" err="1">
                <a:latin typeface="Monaco"/>
                <a:ea typeface="Monaco"/>
                <a:cs typeface="Monaco"/>
                <a:sym typeface="Monaco"/>
              </a:rPr>
              <a:t>package.skeleton</a:t>
            </a:r>
            <a:r>
              <a:rPr lang="en-US" dirty="0">
                <a:latin typeface="Monaco"/>
                <a:ea typeface="Monaco"/>
                <a:cs typeface="Monaco"/>
                <a:sym typeface="Monaco"/>
              </a:rPr>
              <a:t>("</a:t>
            </a:r>
            <a:r>
              <a:rPr lang="en-US" dirty="0" err="1">
                <a:latin typeface="Monaco"/>
                <a:ea typeface="Monaco"/>
                <a:cs typeface="Monaco"/>
                <a:sym typeface="Monaco"/>
              </a:rPr>
              <a:t>myPackage</a:t>
            </a:r>
            <a:r>
              <a:rPr lang="en-US" dirty="0">
                <a:latin typeface="Monaco"/>
                <a:ea typeface="Monaco"/>
                <a:cs typeface="Monaco"/>
                <a:sym typeface="Monaco"/>
              </a:rPr>
              <a:t>")</a:t>
            </a:r>
          </a:p>
          <a:p>
            <a:pPr algn="l"/>
            <a:r>
              <a:rPr lang="en-US" dirty="0">
                <a:latin typeface="Monaco"/>
                <a:ea typeface="Monaco"/>
                <a:cs typeface="Monaco"/>
                <a:sym typeface="Monaco"/>
              </a:rPr>
              <a:t>					 </a:t>
            </a:r>
            <a:r>
              <a:rPr lang="en-US" dirty="0" err="1">
                <a:latin typeface="Monaco"/>
                <a:ea typeface="Monaco"/>
                <a:cs typeface="Monaco"/>
                <a:sym typeface="Monaco"/>
              </a:rPr>
              <a:t>Rcpp</a:t>
            </a:r>
            <a:r>
              <a:rPr lang="en-US" dirty="0">
                <a:latin typeface="Monaco"/>
                <a:ea typeface="Monaco"/>
                <a:cs typeface="Monaco"/>
                <a:sym typeface="Monaco"/>
              </a:rPr>
              <a:t>::</a:t>
            </a:r>
            <a:r>
              <a:rPr lang="en-US" dirty="0" err="1">
                <a:latin typeface="Monaco"/>
                <a:ea typeface="Monaco"/>
                <a:cs typeface="Monaco"/>
                <a:sym typeface="Monaco"/>
              </a:rPr>
              <a:t>rcpp.package.skeleton</a:t>
            </a:r>
            <a:r>
              <a:rPr lang="en-US" dirty="0">
                <a:latin typeface="Monaco"/>
                <a:ea typeface="Monaco"/>
                <a:cs typeface="Monaco"/>
                <a:sym typeface="Monaco"/>
              </a:rPr>
              <a:t>("</a:t>
            </a:r>
            <a:r>
              <a:rPr lang="en-US" dirty="0" err="1">
                <a:latin typeface="Monaco"/>
                <a:ea typeface="Monaco"/>
                <a:cs typeface="Monaco"/>
                <a:sym typeface="Monaco"/>
              </a:rPr>
              <a:t>myPackage</a:t>
            </a:r>
            <a:r>
              <a:rPr lang="en-US" dirty="0">
                <a:latin typeface="Monaco"/>
                <a:ea typeface="Monaco"/>
                <a:cs typeface="Monaco"/>
                <a:sym typeface="Monaco"/>
              </a:rPr>
              <a:t>")</a:t>
            </a:r>
            <a:endParaRPr dirty="0">
              <a:latin typeface="Monaco"/>
              <a:ea typeface="Monaco"/>
              <a:cs typeface="Monaco"/>
              <a:sym typeface="Monaco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3EDA08-E189-47B9-848C-103BB3706162}"/>
              </a:ext>
            </a:extLst>
          </p:cNvPr>
          <p:cNvGrpSpPr/>
          <p:nvPr/>
        </p:nvGrpSpPr>
        <p:grpSpPr>
          <a:xfrm>
            <a:off x="261378" y="5193986"/>
            <a:ext cx="23912045" cy="4544722"/>
            <a:chOff x="261378" y="6231962"/>
            <a:chExt cx="23912045" cy="4544722"/>
          </a:xfrm>
        </p:grpSpPr>
        <p:pic>
          <p:nvPicPr>
            <p:cNvPr id="157" name="Screen Shot 2017-11-13 at 7.54.24 AM.png" descr="Screen Shot 2017-11-13 at 7.54.24 A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7823422" y="6237199"/>
              <a:ext cx="6350001" cy="4533672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E9E65A2-A3DC-4D84-8EEA-B5E1EA57CE99}"/>
                </a:ext>
              </a:extLst>
            </p:cNvPr>
            <p:cNvGrpSpPr/>
            <p:nvPr/>
          </p:nvGrpSpPr>
          <p:grpSpPr>
            <a:xfrm>
              <a:off x="261378" y="6231962"/>
              <a:ext cx="8557214" cy="4544145"/>
              <a:chOff x="261378" y="6231962"/>
              <a:chExt cx="8557214" cy="4544145"/>
            </a:xfrm>
          </p:grpSpPr>
          <p:sp>
            <p:nvSpPr>
              <p:cNvPr id="158" name="Line"/>
              <p:cNvSpPr/>
              <p:nvPr/>
            </p:nvSpPr>
            <p:spPr>
              <a:xfrm flipV="1">
                <a:off x="7133053" y="8476744"/>
                <a:ext cx="1685539" cy="27289"/>
              </a:xfrm>
              <a:prstGeom prst="line">
                <a:avLst/>
              </a:prstGeom>
              <a:ln w="88900">
                <a:solidFill>
                  <a:srgbClr val="5A5F5E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endParaRPr dirty="0"/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6FEC25F0-E9CD-4C7B-BE95-B749DD296255}"/>
                  </a:ext>
                </a:extLst>
              </p:cNvPr>
              <p:cNvGrpSpPr/>
              <p:nvPr/>
            </p:nvGrpSpPr>
            <p:grpSpPr>
              <a:xfrm>
                <a:off x="261378" y="6231962"/>
                <a:ext cx="6730226" cy="4544145"/>
                <a:chOff x="261378" y="6231962"/>
                <a:chExt cx="6730226" cy="4544145"/>
              </a:xfrm>
            </p:grpSpPr>
            <p:pic>
              <p:nvPicPr>
                <p:cNvPr id="155" name="fullsizeoutput_1.jpeg" descr="fullsizeoutput_1.jpeg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451490" y="6231962"/>
                  <a:ext cx="6350001" cy="4544145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  <p:sp>
              <p:nvSpPr>
                <p:cNvPr id="160" name="Rectangle"/>
                <p:cNvSpPr/>
                <p:nvPr/>
              </p:nvSpPr>
              <p:spPr>
                <a:xfrm>
                  <a:off x="261378" y="7212650"/>
                  <a:ext cx="6730226" cy="1003177"/>
                </a:xfrm>
                <a:prstGeom prst="rect">
                  <a:avLst/>
                </a:prstGeom>
                <a:ln w="101600">
                  <a:solidFill>
                    <a:srgbClr val="FF2600"/>
                  </a:solidFill>
                  <a:miter lim="400000"/>
                </a:ln>
              </p:spPr>
              <p:txBody>
                <a:bodyPr lIns="50800" tIns="50800" rIns="50800" bIns="50800" anchor="ctr"/>
                <a:lstStyle/>
                <a:p>
                  <a:pPr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D0AD2D8-3A67-412C-A40F-8372446A9110}"/>
                </a:ext>
              </a:extLst>
            </p:cNvPr>
            <p:cNvGrpSpPr/>
            <p:nvPr/>
          </p:nvGrpSpPr>
          <p:grpSpPr>
            <a:xfrm>
              <a:off x="8947343" y="6243012"/>
              <a:ext cx="8525111" cy="4533672"/>
              <a:chOff x="8947343" y="6243012"/>
              <a:chExt cx="8525111" cy="4533672"/>
            </a:xfrm>
          </p:grpSpPr>
          <p:sp>
            <p:nvSpPr>
              <p:cNvPr id="159" name="Line"/>
              <p:cNvSpPr/>
              <p:nvPr/>
            </p:nvSpPr>
            <p:spPr>
              <a:xfrm flipV="1">
                <a:off x="15819020" y="8476745"/>
                <a:ext cx="1653434" cy="27290"/>
              </a:xfrm>
              <a:prstGeom prst="line">
                <a:avLst/>
              </a:prstGeom>
              <a:ln w="88900">
                <a:solidFill>
                  <a:srgbClr val="5A5F5E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endParaRPr dirty="0"/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A2F65885-C6E8-431D-8766-3F27029015E8}"/>
                  </a:ext>
                </a:extLst>
              </p:cNvPr>
              <p:cNvGrpSpPr/>
              <p:nvPr/>
            </p:nvGrpSpPr>
            <p:grpSpPr>
              <a:xfrm>
                <a:off x="8947343" y="6243012"/>
                <a:ext cx="6730226" cy="4533672"/>
                <a:chOff x="8947343" y="6243012"/>
                <a:chExt cx="6730226" cy="4533672"/>
              </a:xfrm>
            </p:grpSpPr>
            <p:pic>
              <p:nvPicPr>
                <p:cNvPr id="14" name="Screen Shot 2017-11-13 at 7.53.50 AM.png" descr="Screen Shot 2017-11-13 at 7.53.50 AM.png">
                  <a:extLst>
                    <a:ext uri="{FF2B5EF4-FFF2-40B4-BE49-F238E27FC236}">
                      <a16:creationId xmlns:a16="http://schemas.microsoft.com/office/drawing/2014/main" id="{1676431A-73F2-4DEF-9707-8D1D5B9BBF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143806" y="6243012"/>
                  <a:ext cx="6350001" cy="4533672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  <p:sp>
              <p:nvSpPr>
                <p:cNvPr id="15" name="Rectangle">
                  <a:extLst>
                    <a:ext uri="{FF2B5EF4-FFF2-40B4-BE49-F238E27FC236}">
                      <a16:creationId xmlns:a16="http://schemas.microsoft.com/office/drawing/2014/main" id="{EFBACD82-097B-49D5-91AF-B9245962BD27}"/>
                    </a:ext>
                  </a:extLst>
                </p:cNvPr>
                <p:cNvSpPr/>
                <p:nvPr/>
              </p:nvSpPr>
              <p:spPr>
                <a:xfrm>
                  <a:off x="8947343" y="7536261"/>
                  <a:ext cx="6730226" cy="679566"/>
                </a:xfrm>
                <a:prstGeom prst="rect">
                  <a:avLst/>
                </a:prstGeom>
                <a:ln w="101600">
                  <a:solidFill>
                    <a:srgbClr val="FF2600"/>
                  </a:solidFill>
                  <a:miter lim="400000"/>
                </a:ln>
              </p:spPr>
              <p:txBody>
                <a:bodyPr lIns="50800" tIns="50800" rIns="50800" bIns="50800" anchor="ctr"/>
                <a:lstStyle/>
                <a:p>
                  <a:pPr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</p:grp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Local Deploy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Local Deployment</a:t>
            </a:r>
          </a:p>
        </p:txBody>
      </p:sp>
      <p:sp>
        <p:nvSpPr>
          <p:cNvPr id="327" name="Create a local source package to share"/>
          <p:cNvSpPr txBox="1"/>
          <p:nvPr/>
        </p:nvSpPr>
        <p:spPr>
          <a:xfrm>
            <a:off x="781324" y="9275798"/>
            <a:ext cx="1315697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Light"/>
                <a:sym typeface="Gill Sans Light"/>
              </a:rPr>
              <a:t>Create a local source package to share</a:t>
            </a:r>
          </a:p>
        </p:txBody>
      </p:sp>
      <p:sp>
        <p:nvSpPr>
          <p:cNvPr id="328" name="Plug"/>
          <p:cNvSpPr/>
          <p:nvPr/>
        </p:nvSpPr>
        <p:spPr>
          <a:xfrm>
            <a:off x="15272532" y="1033723"/>
            <a:ext cx="5013392" cy="11667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047" y="0"/>
                </a:moveTo>
                <a:cubicBezTo>
                  <a:pt x="4155" y="0"/>
                  <a:pt x="3432" y="311"/>
                  <a:pt x="3432" y="694"/>
                </a:cubicBezTo>
                <a:lnTo>
                  <a:pt x="3432" y="4533"/>
                </a:lnTo>
                <a:lnTo>
                  <a:pt x="0" y="4533"/>
                </a:lnTo>
                <a:lnTo>
                  <a:pt x="0" y="8991"/>
                </a:lnTo>
                <a:cubicBezTo>
                  <a:pt x="0" y="8991"/>
                  <a:pt x="4" y="12449"/>
                  <a:pt x="5058" y="13335"/>
                </a:cubicBezTo>
                <a:cubicBezTo>
                  <a:pt x="5053" y="13367"/>
                  <a:pt x="5047" y="13399"/>
                  <a:pt x="5047" y="13433"/>
                </a:cubicBezTo>
                <a:lnTo>
                  <a:pt x="5047" y="14818"/>
                </a:lnTo>
                <a:cubicBezTo>
                  <a:pt x="5047" y="15581"/>
                  <a:pt x="6499" y="16205"/>
                  <a:pt x="8275" y="16205"/>
                </a:cubicBezTo>
                <a:lnTo>
                  <a:pt x="9186" y="16205"/>
                </a:lnTo>
                <a:lnTo>
                  <a:pt x="9186" y="21600"/>
                </a:lnTo>
                <a:lnTo>
                  <a:pt x="12414" y="21600"/>
                </a:lnTo>
                <a:lnTo>
                  <a:pt x="12414" y="16205"/>
                </a:lnTo>
                <a:lnTo>
                  <a:pt x="13325" y="16205"/>
                </a:lnTo>
                <a:cubicBezTo>
                  <a:pt x="15101" y="16205"/>
                  <a:pt x="16553" y="15581"/>
                  <a:pt x="16553" y="14818"/>
                </a:cubicBezTo>
                <a:lnTo>
                  <a:pt x="16553" y="13433"/>
                </a:lnTo>
                <a:cubicBezTo>
                  <a:pt x="16553" y="13399"/>
                  <a:pt x="16547" y="13367"/>
                  <a:pt x="16542" y="13335"/>
                </a:cubicBezTo>
                <a:cubicBezTo>
                  <a:pt x="21596" y="12449"/>
                  <a:pt x="21600" y="8991"/>
                  <a:pt x="21600" y="8991"/>
                </a:cubicBezTo>
                <a:lnTo>
                  <a:pt x="21600" y="4533"/>
                </a:lnTo>
                <a:lnTo>
                  <a:pt x="18168" y="4533"/>
                </a:lnTo>
                <a:lnTo>
                  <a:pt x="18168" y="694"/>
                </a:lnTo>
                <a:cubicBezTo>
                  <a:pt x="18168" y="311"/>
                  <a:pt x="17445" y="0"/>
                  <a:pt x="16553" y="0"/>
                </a:cubicBezTo>
                <a:cubicBezTo>
                  <a:pt x="15662" y="0"/>
                  <a:pt x="14939" y="311"/>
                  <a:pt x="14939" y="694"/>
                </a:cubicBezTo>
                <a:lnTo>
                  <a:pt x="14939" y="4533"/>
                </a:lnTo>
                <a:lnTo>
                  <a:pt x="11224" y="4533"/>
                </a:lnTo>
                <a:lnTo>
                  <a:pt x="10376" y="4533"/>
                </a:lnTo>
                <a:lnTo>
                  <a:pt x="6661" y="4533"/>
                </a:lnTo>
                <a:lnTo>
                  <a:pt x="6661" y="694"/>
                </a:lnTo>
                <a:cubicBezTo>
                  <a:pt x="6661" y="311"/>
                  <a:pt x="5938" y="0"/>
                  <a:pt x="5047" y="0"/>
                </a:cubicBezTo>
                <a:close/>
              </a:path>
            </a:pathLst>
          </a:custGeom>
          <a:solidFill>
            <a:srgbClr val="000000">
              <a:alpha val="1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244684062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before sharing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before sharing!</a:t>
            </a:r>
          </a:p>
        </p:txBody>
      </p:sp>
      <p:sp>
        <p:nvSpPr>
          <p:cNvPr id="331" name="devtools::test()…"/>
          <p:cNvSpPr txBox="1">
            <a:spLocks noGrp="1"/>
          </p:cNvSpPr>
          <p:nvPr>
            <p:ph type="body" sz="quarter" idx="1"/>
          </p:nvPr>
        </p:nvSpPr>
        <p:spPr>
          <a:xfrm>
            <a:off x="13494" y="8150934"/>
            <a:ext cx="21653041" cy="2085340"/>
          </a:xfrm>
          <a:prstGeom prst="rect">
            <a:avLst/>
          </a:prstGeom>
          <a:solidFill>
            <a:srgbClr val="E5E5E5"/>
          </a:solidFill>
        </p:spPr>
        <p:txBody>
          <a:bodyPr>
            <a:normAutofit/>
          </a:bodyPr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devtools</a:t>
            </a:r>
            <a:r>
              <a:rPr sz="4000" dirty="0"/>
              <a:t>::test()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devtools</a:t>
            </a:r>
            <a:r>
              <a:rPr sz="4000" dirty="0"/>
              <a:t>::check()</a:t>
            </a:r>
          </a:p>
        </p:txBody>
      </p:sp>
      <p:sp>
        <p:nvSpPr>
          <p:cNvPr id="332" name="Be sure to run your local tests and checks prior to sharing!"/>
          <p:cNvSpPr txBox="1"/>
          <p:nvPr/>
        </p:nvSpPr>
        <p:spPr>
          <a:xfrm>
            <a:off x="1090359" y="4712563"/>
            <a:ext cx="22215982" cy="3839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457200" indent="-457200" algn="l" defTabSz="457200">
              <a:lnSpc>
                <a:spcPct val="150000"/>
              </a:lnSpc>
              <a:tabLst>
                <a:tab pos="139700" algn="l"/>
                <a:tab pos="457200" algn="l"/>
              </a:tabLst>
              <a:defRPr sz="6500">
                <a:solidFill>
                  <a:srgbClr val="5A5F5E"/>
                </a:solidFill>
              </a:defRPr>
            </a:lvl1pPr>
          </a:lstStyle>
          <a:p>
            <a:pPr marL="457200" marR="0" lvl="0" indent="-457200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/>
            </a:pPr>
            <a:r>
              <a:rPr kumimoji="0" sz="65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Be sure to run your local tests and checks prior to sharing!</a:t>
            </a:r>
          </a:p>
        </p:txBody>
      </p:sp>
      <p:sp>
        <p:nvSpPr>
          <p:cNvPr id="333" name="Assuming everything checks out fine, let’s proceed with sharing our package"/>
          <p:cNvSpPr txBox="1"/>
          <p:nvPr/>
        </p:nvSpPr>
        <p:spPr>
          <a:xfrm>
            <a:off x="1446782" y="12050986"/>
            <a:ext cx="21503135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0" b="0" i="1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"/>
                <a:sym typeface="Gill Sans"/>
              </a:rPr>
              <a:t>Assuming everything checks out fine, let’s proceed with sharing our package</a:t>
            </a:r>
          </a:p>
        </p:txBody>
      </p:sp>
    </p:spTree>
    <p:extLst>
      <p:ext uri="{BB962C8B-B14F-4D97-AF65-F5344CB8AC3E}">
        <p14:creationId xmlns:p14="http://schemas.microsoft.com/office/powerpoint/2010/main" val="2618300754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reating the source fi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Creating the source file</a:t>
            </a:r>
          </a:p>
        </p:txBody>
      </p:sp>
      <p:sp>
        <p:nvSpPr>
          <p:cNvPr id="336" name="devtools::build()"/>
          <p:cNvSpPr txBox="1">
            <a:spLocks noGrp="1"/>
          </p:cNvSpPr>
          <p:nvPr>
            <p:ph type="body" sz="quarter" idx="1"/>
          </p:nvPr>
        </p:nvSpPr>
        <p:spPr>
          <a:xfrm>
            <a:off x="13494" y="5062141"/>
            <a:ext cx="21653041" cy="1353927"/>
          </a:xfrm>
          <a:prstGeom prst="rect">
            <a:avLst/>
          </a:prstGeom>
          <a:solidFill>
            <a:srgbClr val="E5E5E5"/>
          </a:solidFill>
        </p:spPr>
        <p:txBody>
          <a:bodyPr>
            <a:normAutofit/>
          </a:bodyPr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devtools</a:t>
            </a:r>
            <a:r>
              <a:rPr sz="4000" dirty="0"/>
              <a:t>::build()</a:t>
            </a:r>
          </a:p>
        </p:txBody>
      </p:sp>
      <p:sp>
        <p:nvSpPr>
          <p:cNvPr id="337" name="To share locally, we need to save our packages as a .tar.gz files"/>
          <p:cNvSpPr txBox="1"/>
          <p:nvPr/>
        </p:nvSpPr>
        <p:spPr>
          <a:xfrm>
            <a:off x="1084009" y="3667933"/>
            <a:ext cx="22215982" cy="1353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457200" indent="-457200" algn="l" defTabSz="457200">
              <a:lnSpc>
                <a:spcPct val="150000"/>
              </a:lnSpc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lvl1pPr>
          </a:lstStyle>
          <a:p>
            <a:pPr marL="457200" marR="0" lvl="0" indent="-457200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To share locally, we need to save our packages as a .tar.gz files</a:t>
            </a:r>
          </a:p>
        </p:txBody>
      </p:sp>
      <p:pic>
        <p:nvPicPr>
          <p:cNvPr id="338" name="Screen Shot 2017-11-14 at 12.49.55 PM.png" descr="Screen Shot 2017-11-14 at 12.49.5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499" y="6942870"/>
            <a:ext cx="11100202" cy="4894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Screen Shot 2017-11-14 at 12.50.28 PM.png" descr="Screen Shot 2017-11-14 at 12.50.2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00168" y="8424933"/>
            <a:ext cx="3971926" cy="3429001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Line"/>
          <p:cNvSpPr/>
          <p:nvPr/>
        </p:nvSpPr>
        <p:spPr>
          <a:xfrm flipV="1">
            <a:off x="7774566" y="10632300"/>
            <a:ext cx="9082026" cy="977330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341" name="You can now pass along this .tar.gz file"/>
          <p:cNvSpPr txBox="1"/>
          <p:nvPr/>
        </p:nvSpPr>
        <p:spPr>
          <a:xfrm>
            <a:off x="7714866" y="12614276"/>
            <a:ext cx="9198707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1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"/>
                <a:sym typeface="Gill Sans"/>
              </a:rPr>
              <a:t>You can now pass along this .tar.gz file</a:t>
            </a:r>
          </a:p>
        </p:txBody>
      </p:sp>
    </p:spTree>
    <p:extLst>
      <p:ext uri="{BB962C8B-B14F-4D97-AF65-F5344CB8AC3E}">
        <p14:creationId xmlns:p14="http://schemas.microsoft.com/office/powerpoint/2010/main" val="1658093569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Loading a source fi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Loading a source file</a:t>
            </a:r>
          </a:p>
        </p:txBody>
      </p:sp>
      <p:sp>
        <p:nvSpPr>
          <p:cNvPr id="344" name="# install package from a raw source file…"/>
          <p:cNvSpPr txBox="1">
            <a:spLocks noGrp="1"/>
          </p:cNvSpPr>
          <p:nvPr>
            <p:ph type="body" sz="quarter" idx="1"/>
          </p:nvPr>
        </p:nvSpPr>
        <p:spPr>
          <a:xfrm>
            <a:off x="13494" y="4911993"/>
            <a:ext cx="24357012" cy="1852582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28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/>
              <a:t># install package from a raw source file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28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 err="1"/>
              <a:t>install.packages</a:t>
            </a:r>
            <a:r>
              <a:rPr sz="3600" dirty="0"/>
              <a:t>("/Users/</a:t>
            </a:r>
            <a:r>
              <a:rPr sz="3600" dirty="0" err="1"/>
              <a:t>bradleyboehmke</a:t>
            </a:r>
            <a:r>
              <a:rPr sz="3600" dirty="0"/>
              <a:t>/Desktop/myfirstpackage_0.1.0.tar.gz", repos = NULL, type = "source")</a:t>
            </a:r>
            <a:endParaRPr dirty="0"/>
          </a:p>
        </p:txBody>
      </p:sp>
      <p:sp>
        <p:nvSpPr>
          <p:cNvPr id="345" name="Load this package with install.packages(“path”, repos = NULL, type = “source”)"/>
          <p:cNvSpPr txBox="1"/>
          <p:nvPr/>
        </p:nvSpPr>
        <p:spPr>
          <a:xfrm>
            <a:off x="1084009" y="3639311"/>
            <a:ext cx="22215982" cy="1260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43484" marR="0" lvl="0" indent="-443484" algn="l" defTabSz="443484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31800" algn="l"/>
              </a:tabLst>
              <a:defRPr sz="4850">
                <a:solidFill>
                  <a:srgbClr val="5A5F5E"/>
                </a:solidFill>
              </a:defRPr>
            </a:pPr>
            <a:r>
              <a:rPr kumimoji="0" sz="485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Load this package with </a:t>
            </a:r>
            <a:r>
              <a:rPr kumimoji="0" sz="388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install.packages(“path”, repos = NULL, type = “source”)</a:t>
            </a:r>
          </a:p>
        </p:txBody>
      </p:sp>
      <p:pic>
        <p:nvPicPr>
          <p:cNvPr id="346" name="Screen Shot 2017-11-14 at 12.55.43 PM.png" descr="Screen Shot 2017-11-14 at 12.55.4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94880" y="7480800"/>
            <a:ext cx="17406940" cy="623868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48846176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349" name="Create your source fil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333500" indent="-1333500">
              <a:buSzPct val="100000"/>
              <a:buAutoNum type="arabicPeriod"/>
              <a:defRPr sz="8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Create your source file.</a:t>
            </a:r>
          </a:p>
          <a:p>
            <a:pPr marL="1333500" indent="-1333500">
              <a:buSzPct val="100000"/>
              <a:buAutoNum type="arabicPeriod"/>
              <a:defRPr sz="8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Email to your neighbor.</a:t>
            </a:r>
          </a:p>
          <a:p>
            <a:pPr marL="1333500" indent="-1333500">
              <a:buSzPct val="100000"/>
              <a:buAutoNum type="arabicPeriod"/>
              <a:defRPr sz="8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Load your neighbor’s package.</a:t>
            </a:r>
          </a:p>
        </p:txBody>
      </p:sp>
    </p:spTree>
    <p:extLst>
      <p:ext uri="{BB962C8B-B14F-4D97-AF65-F5344CB8AC3E}">
        <p14:creationId xmlns:p14="http://schemas.microsoft.com/office/powerpoint/2010/main" val="1315697087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Host your package on GitHub or CRAN"/>
          <p:cNvSpPr txBox="1"/>
          <p:nvPr/>
        </p:nvSpPr>
        <p:spPr>
          <a:xfrm>
            <a:off x="711200" y="9275798"/>
            <a:ext cx="13156974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Light"/>
                <a:sym typeface="Gill Sans Light"/>
              </a:rPr>
              <a:t>Host your package on GitHub or CRAN</a:t>
            </a:r>
          </a:p>
        </p:txBody>
      </p:sp>
      <p:sp>
        <p:nvSpPr>
          <p:cNvPr id="352" name="Public Deploy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Public Deployment</a:t>
            </a:r>
          </a:p>
        </p:txBody>
      </p:sp>
      <p:sp>
        <p:nvSpPr>
          <p:cNvPr id="353" name="Radio Tower"/>
          <p:cNvSpPr/>
          <p:nvPr/>
        </p:nvSpPr>
        <p:spPr>
          <a:xfrm>
            <a:off x="14254010" y="631199"/>
            <a:ext cx="8644972" cy="12453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cubicBezTo>
                  <a:pt x="4844" y="0"/>
                  <a:pt x="0" y="3364"/>
                  <a:pt x="0" y="7498"/>
                </a:cubicBezTo>
                <a:cubicBezTo>
                  <a:pt x="0" y="10532"/>
                  <a:pt x="2679" y="13248"/>
                  <a:pt x="6711" y="14418"/>
                </a:cubicBezTo>
                <a:lnTo>
                  <a:pt x="6905" y="13852"/>
                </a:lnTo>
                <a:cubicBezTo>
                  <a:pt x="3202" y="12777"/>
                  <a:pt x="881" y="10284"/>
                  <a:pt x="881" y="7498"/>
                </a:cubicBezTo>
                <a:cubicBezTo>
                  <a:pt x="881" y="3702"/>
                  <a:pt x="5330" y="613"/>
                  <a:pt x="10799" y="613"/>
                </a:cubicBezTo>
                <a:cubicBezTo>
                  <a:pt x="16267" y="613"/>
                  <a:pt x="20717" y="3702"/>
                  <a:pt x="20717" y="7498"/>
                </a:cubicBezTo>
                <a:cubicBezTo>
                  <a:pt x="20717" y="10294"/>
                  <a:pt x="18385" y="12790"/>
                  <a:pt x="14664" y="13860"/>
                </a:cubicBezTo>
                <a:lnTo>
                  <a:pt x="14855" y="14426"/>
                </a:lnTo>
                <a:cubicBezTo>
                  <a:pt x="18907" y="13261"/>
                  <a:pt x="21600" y="10542"/>
                  <a:pt x="21600" y="7498"/>
                </a:cubicBezTo>
                <a:cubicBezTo>
                  <a:pt x="21600" y="3364"/>
                  <a:pt x="16754" y="0"/>
                  <a:pt x="10799" y="0"/>
                </a:cubicBezTo>
                <a:close/>
                <a:moveTo>
                  <a:pt x="10782" y="2273"/>
                </a:moveTo>
                <a:cubicBezTo>
                  <a:pt x="6615" y="2273"/>
                  <a:pt x="3224" y="4625"/>
                  <a:pt x="3224" y="7518"/>
                </a:cubicBezTo>
                <a:cubicBezTo>
                  <a:pt x="3224" y="9596"/>
                  <a:pt x="4974" y="11397"/>
                  <a:pt x="7505" y="12246"/>
                </a:cubicBezTo>
                <a:lnTo>
                  <a:pt x="7730" y="11636"/>
                </a:lnTo>
                <a:cubicBezTo>
                  <a:pt x="5583" y="10866"/>
                  <a:pt x="4112" y="9308"/>
                  <a:pt x="4112" y="7518"/>
                </a:cubicBezTo>
                <a:cubicBezTo>
                  <a:pt x="4112" y="4965"/>
                  <a:pt x="7104" y="2890"/>
                  <a:pt x="10782" y="2890"/>
                </a:cubicBezTo>
                <a:cubicBezTo>
                  <a:pt x="14459" y="2890"/>
                  <a:pt x="17452" y="4965"/>
                  <a:pt x="17452" y="7518"/>
                </a:cubicBezTo>
                <a:cubicBezTo>
                  <a:pt x="17452" y="9308"/>
                  <a:pt x="15979" y="10866"/>
                  <a:pt x="13831" y="11636"/>
                </a:cubicBezTo>
                <a:lnTo>
                  <a:pt x="14059" y="12246"/>
                </a:lnTo>
                <a:cubicBezTo>
                  <a:pt x="16590" y="11397"/>
                  <a:pt x="18340" y="9596"/>
                  <a:pt x="18340" y="7518"/>
                </a:cubicBezTo>
                <a:cubicBezTo>
                  <a:pt x="18340" y="4625"/>
                  <a:pt x="14949" y="2273"/>
                  <a:pt x="10782" y="2273"/>
                </a:cubicBezTo>
                <a:close/>
                <a:moveTo>
                  <a:pt x="10782" y="4513"/>
                </a:moveTo>
                <a:cubicBezTo>
                  <a:pt x="8395" y="4513"/>
                  <a:pt x="6452" y="5861"/>
                  <a:pt x="6452" y="7518"/>
                </a:cubicBezTo>
                <a:cubicBezTo>
                  <a:pt x="6452" y="8546"/>
                  <a:pt x="7201" y="9456"/>
                  <a:pt x="8337" y="9998"/>
                </a:cubicBezTo>
                <a:lnTo>
                  <a:pt x="8575" y="9351"/>
                </a:lnTo>
                <a:cubicBezTo>
                  <a:pt x="7820" y="8912"/>
                  <a:pt x="7340" y="8253"/>
                  <a:pt x="7340" y="7518"/>
                </a:cubicBezTo>
                <a:cubicBezTo>
                  <a:pt x="7340" y="6201"/>
                  <a:pt x="8884" y="5129"/>
                  <a:pt x="10782" y="5129"/>
                </a:cubicBezTo>
                <a:cubicBezTo>
                  <a:pt x="12680" y="5129"/>
                  <a:pt x="14223" y="6201"/>
                  <a:pt x="14223" y="7518"/>
                </a:cubicBezTo>
                <a:cubicBezTo>
                  <a:pt x="14223" y="8253"/>
                  <a:pt x="13743" y="8912"/>
                  <a:pt x="12989" y="9351"/>
                </a:cubicBezTo>
                <a:lnTo>
                  <a:pt x="13226" y="9996"/>
                </a:lnTo>
                <a:cubicBezTo>
                  <a:pt x="14363" y="9454"/>
                  <a:pt x="15112" y="8546"/>
                  <a:pt x="15112" y="7518"/>
                </a:cubicBezTo>
                <a:cubicBezTo>
                  <a:pt x="15112" y="5861"/>
                  <a:pt x="13169" y="4513"/>
                  <a:pt x="10782" y="4513"/>
                </a:cubicBezTo>
                <a:close/>
                <a:moveTo>
                  <a:pt x="10782" y="6734"/>
                </a:moveTo>
                <a:cubicBezTo>
                  <a:pt x="10157" y="6734"/>
                  <a:pt x="9652" y="7085"/>
                  <a:pt x="9652" y="7518"/>
                </a:cubicBezTo>
                <a:cubicBezTo>
                  <a:pt x="9652" y="7780"/>
                  <a:pt x="9837" y="8012"/>
                  <a:pt x="10121" y="8155"/>
                </a:cubicBezTo>
                <a:lnTo>
                  <a:pt x="5153" y="21600"/>
                </a:lnTo>
                <a:lnTo>
                  <a:pt x="6317" y="21600"/>
                </a:lnTo>
                <a:lnTo>
                  <a:pt x="10782" y="19994"/>
                </a:lnTo>
                <a:lnTo>
                  <a:pt x="15247" y="21600"/>
                </a:lnTo>
                <a:lnTo>
                  <a:pt x="16411" y="21600"/>
                </a:lnTo>
                <a:lnTo>
                  <a:pt x="11443" y="8155"/>
                </a:lnTo>
                <a:cubicBezTo>
                  <a:pt x="11727" y="8012"/>
                  <a:pt x="11912" y="7780"/>
                  <a:pt x="11912" y="7518"/>
                </a:cubicBezTo>
                <a:cubicBezTo>
                  <a:pt x="11912" y="7085"/>
                  <a:pt x="11406" y="6734"/>
                  <a:pt x="10782" y="6734"/>
                </a:cubicBezTo>
                <a:close/>
                <a:moveTo>
                  <a:pt x="10782" y="9574"/>
                </a:moveTo>
                <a:lnTo>
                  <a:pt x="11648" y="11920"/>
                </a:lnTo>
                <a:lnTo>
                  <a:pt x="9915" y="11920"/>
                </a:lnTo>
                <a:lnTo>
                  <a:pt x="10782" y="9574"/>
                </a:lnTo>
                <a:close/>
                <a:moveTo>
                  <a:pt x="10029" y="12215"/>
                </a:moveTo>
                <a:lnTo>
                  <a:pt x="11532" y="12215"/>
                </a:lnTo>
                <a:lnTo>
                  <a:pt x="10782" y="12891"/>
                </a:lnTo>
                <a:lnTo>
                  <a:pt x="10029" y="12215"/>
                </a:lnTo>
                <a:close/>
                <a:moveTo>
                  <a:pt x="9729" y="12427"/>
                </a:moveTo>
                <a:lnTo>
                  <a:pt x="10513" y="13133"/>
                </a:lnTo>
                <a:lnTo>
                  <a:pt x="8947" y="14541"/>
                </a:lnTo>
                <a:lnTo>
                  <a:pt x="9729" y="12427"/>
                </a:lnTo>
                <a:close/>
                <a:moveTo>
                  <a:pt x="11835" y="12427"/>
                </a:moveTo>
                <a:lnTo>
                  <a:pt x="12616" y="14541"/>
                </a:lnTo>
                <a:lnTo>
                  <a:pt x="11050" y="13133"/>
                </a:lnTo>
                <a:lnTo>
                  <a:pt x="11835" y="12427"/>
                </a:lnTo>
                <a:close/>
                <a:moveTo>
                  <a:pt x="10782" y="13375"/>
                </a:moveTo>
                <a:lnTo>
                  <a:pt x="12568" y="14979"/>
                </a:lnTo>
                <a:lnTo>
                  <a:pt x="8996" y="14979"/>
                </a:lnTo>
                <a:lnTo>
                  <a:pt x="10782" y="13375"/>
                </a:lnTo>
                <a:close/>
                <a:moveTo>
                  <a:pt x="9003" y="15275"/>
                </a:moveTo>
                <a:lnTo>
                  <a:pt x="12561" y="15275"/>
                </a:lnTo>
                <a:lnTo>
                  <a:pt x="10782" y="16237"/>
                </a:lnTo>
                <a:lnTo>
                  <a:pt x="9003" y="15275"/>
                </a:lnTo>
                <a:close/>
                <a:moveTo>
                  <a:pt x="8613" y="15439"/>
                </a:moveTo>
                <a:lnTo>
                  <a:pt x="10436" y="16426"/>
                </a:lnTo>
                <a:lnTo>
                  <a:pt x="7703" y="17904"/>
                </a:lnTo>
                <a:lnTo>
                  <a:pt x="8613" y="15439"/>
                </a:lnTo>
                <a:close/>
                <a:moveTo>
                  <a:pt x="12948" y="15439"/>
                </a:moveTo>
                <a:lnTo>
                  <a:pt x="13860" y="17904"/>
                </a:lnTo>
                <a:lnTo>
                  <a:pt x="11128" y="16426"/>
                </a:lnTo>
                <a:lnTo>
                  <a:pt x="12948" y="15439"/>
                </a:lnTo>
                <a:close/>
                <a:moveTo>
                  <a:pt x="10782" y="16612"/>
                </a:moveTo>
                <a:lnTo>
                  <a:pt x="13785" y="18238"/>
                </a:lnTo>
                <a:lnTo>
                  <a:pt x="7778" y="18238"/>
                </a:lnTo>
                <a:lnTo>
                  <a:pt x="10782" y="16612"/>
                </a:lnTo>
                <a:close/>
                <a:moveTo>
                  <a:pt x="7643" y="18534"/>
                </a:moveTo>
                <a:lnTo>
                  <a:pt x="13921" y="18534"/>
                </a:lnTo>
                <a:lnTo>
                  <a:pt x="10782" y="19661"/>
                </a:lnTo>
                <a:lnTo>
                  <a:pt x="7643" y="18534"/>
                </a:lnTo>
                <a:close/>
                <a:moveTo>
                  <a:pt x="7382" y="18773"/>
                </a:moveTo>
                <a:lnTo>
                  <a:pt x="10320" y="19828"/>
                </a:lnTo>
                <a:lnTo>
                  <a:pt x="6484" y="21207"/>
                </a:lnTo>
                <a:lnTo>
                  <a:pt x="7382" y="18773"/>
                </a:lnTo>
                <a:close/>
                <a:moveTo>
                  <a:pt x="14180" y="18773"/>
                </a:moveTo>
                <a:lnTo>
                  <a:pt x="15080" y="21207"/>
                </a:lnTo>
                <a:lnTo>
                  <a:pt x="11244" y="19828"/>
                </a:lnTo>
                <a:lnTo>
                  <a:pt x="14180" y="18773"/>
                </a:lnTo>
                <a:close/>
              </a:path>
            </a:pathLst>
          </a:custGeom>
          <a:solidFill>
            <a:srgbClr val="000000">
              <a:alpha val="1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098585336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Hosting on GitHu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Hosting on GitHub</a:t>
            </a:r>
          </a:p>
        </p:txBody>
      </p:sp>
      <p:sp>
        <p:nvSpPr>
          <p:cNvPr id="356" name="Git &amp; GitHub provide a free version control capability…"/>
          <p:cNvSpPr txBox="1"/>
          <p:nvPr/>
        </p:nvSpPr>
        <p:spPr>
          <a:xfrm>
            <a:off x="1064764" y="3806806"/>
            <a:ext cx="22730643" cy="9023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7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6000">
                <a:solidFill>
                  <a:srgbClr val="5A5F5E"/>
                </a:solidFill>
              </a:defRPr>
            </a:pPr>
            <a:r>
              <a:rPr kumimoji="0" sz="6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Git &amp; GitHub provide a free version control capability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7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6000">
                <a:solidFill>
                  <a:srgbClr val="5A5F5E"/>
                </a:solidFill>
              </a:defRPr>
            </a:pPr>
            <a:r>
              <a:rPr kumimoji="0" sz="6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Allows for easy collaboration and beta development of packages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7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6000">
                <a:solidFill>
                  <a:srgbClr val="5A5F5E"/>
                </a:solidFill>
              </a:defRPr>
            </a:pPr>
            <a:r>
              <a:rPr kumimoji="0" sz="6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Allows you to tie into travis.ci, appveyor, codecov and other integrated testing platforms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7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6000">
                <a:solidFill>
                  <a:srgbClr val="5A5F5E"/>
                </a:solidFill>
              </a:defRPr>
            </a:pPr>
            <a:r>
              <a:rPr kumimoji="0" sz="6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RStudio allows you to easily integrate GitHub interactions within the IDE</a:t>
            </a:r>
          </a:p>
        </p:txBody>
      </p:sp>
      <p:pic>
        <p:nvPicPr>
          <p:cNvPr id="3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17613" y="262110"/>
            <a:ext cx="3115598" cy="311559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79079134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Screen Shot 2017-11-14 at 1.44.43 PM.png" descr="Screen Shot 2017-11-14 at 1.44.4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76459" y="106572"/>
            <a:ext cx="10831082" cy="13502856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Bugs, suggested improvements, etc."/>
          <p:cNvSpPr txBox="1"/>
          <p:nvPr/>
        </p:nvSpPr>
        <p:spPr>
          <a:xfrm>
            <a:off x="1057916" y="796909"/>
            <a:ext cx="5182062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i="1">
                <a:solidFill>
                  <a:srgbClr val="0433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1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 SemiBold"/>
                <a:sym typeface="Gill Sans SemiBold"/>
              </a:rPr>
              <a:t>Bugs, suggested improvements, etc.</a:t>
            </a:r>
          </a:p>
        </p:txBody>
      </p:sp>
      <p:sp>
        <p:nvSpPr>
          <p:cNvPr id="361" name="Rectangle"/>
          <p:cNvSpPr/>
          <p:nvPr/>
        </p:nvSpPr>
        <p:spPr>
          <a:xfrm>
            <a:off x="7870245" y="494236"/>
            <a:ext cx="1270001" cy="639967"/>
          </a:xfrm>
          <a:prstGeom prst="rect">
            <a:avLst/>
          </a:prstGeom>
          <a:ln w="76200">
            <a:solidFill>
              <a:srgbClr val="0433FF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362" name="Collaborators"/>
          <p:cNvSpPr txBox="1"/>
          <p:nvPr/>
        </p:nvSpPr>
        <p:spPr>
          <a:xfrm>
            <a:off x="18144022" y="1965559"/>
            <a:ext cx="518206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i="1">
                <a:solidFill>
                  <a:srgbClr val="AA7942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1" u="none" strike="noStrike" kern="0" cap="none" spc="0" normalizeH="0" baseline="0" noProof="0">
                <a:ln>
                  <a:noFill/>
                </a:ln>
                <a:solidFill>
                  <a:srgbClr val="AA7942"/>
                </a:solidFill>
                <a:effectLst/>
                <a:uLnTx/>
                <a:uFillTx/>
                <a:latin typeface="Gill Sans SemiBold"/>
                <a:sym typeface="Gill Sans SemiBold"/>
              </a:rPr>
              <a:t>Collaborators</a:t>
            </a:r>
          </a:p>
        </p:txBody>
      </p:sp>
      <p:sp>
        <p:nvSpPr>
          <p:cNvPr id="363" name="Rectangle"/>
          <p:cNvSpPr/>
          <p:nvPr/>
        </p:nvSpPr>
        <p:spPr>
          <a:xfrm>
            <a:off x="15294427" y="2077376"/>
            <a:ext cx="1806310" cy="639967"/>
          </a:xfrm>
          <a:prstGeom prst="rect">
            <a:avLst/>
          </a:prstGeom>
          <a:ln w="762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364" name="History"/>
          <p:cNvSpPr txBox="1"/>
          <p:nvPr/>
        </p:nvSpPr>
        <p:spPr>
          <a:xfrm>
            <a:off x="4227160" y="3196771"/>
            <a:ext cx="39408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i="1">
                <a:solidFill>
                  <a:srgbClr val="FF9300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1" u="none" strike="noStrike" kern="0" cap="none" spc="0" normalizeH="0" baseline="0" noProof="0">
                <a:ln>
                  <a:noFill/>
                </a:ln>
                <a:solidFill>
                  <a:srgbClr val="FF9300"/>
                </a:solidFill>
                <a:effectLst/>
                <a:uLnTx/>
                <a:uFillTx/>
                <a:latin typeface="Gill Sans SemiBold"/>
                <a:sym typeface="Gill Sans SemiBold"/>
              </a:rPr>
              <a:t>History</a:t>
            </a:r>
          </a:p>
        </p:txBody>
      </p:sp>
      <p:sp>
        <p:nvSpPr>
          <p:cNvPr id="365" name="Rectangle"/>
          <p:cNvSpPr/>
          <p:nvPr/>
        </p:nvSpPr>
        <p:spPr>
          <a:xfrm>
            <a:off x="7403535" y="2077376"/>
            <a:ext cx="1806310" cy="639967"/>
          </a:xfrm>
          <a:prstGeom prst="rect">
            <a:avLst/>
          </a:prstGeom>
          <a:ln w="76200">
            <a:solidFill>
              <a:srgbClr val="FF93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366" name="Integrated testing"/>
          <p:cNvSpPr txBox="1"/>
          <p:nvPr/>
        </p:nvSpPr>
        <p:spPr>
          <a:xfrm>
            <a:off x="3687207" y="11020722"/>
            <a:ext cx="3940881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i="1">
                <a:solidFill>
                  <a:srgbClr val="FF2600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1" u="none" strike="noStrike" kern="0" cap="none" spc="0" normalizeH="0" baseline="0" noProof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Gill Sans SemiBold"/>
                <a:sym typeface="Gill Sans SemiBold"/>
              </a:rPr>
              <a:t>Integrated testing</a:t>
            </a:r>
          </a:p>
        </p:txBody>
      </p:sp>
      <p:sp>
        <p:nvSpPr>
          <p:cNvPr id="367" name="Rectangle"/>
          <p:cNvSpPr/>
          <p:nvPr/>
        </p:nvSpPr>
        <p:spPr>
          <a:xfrm>
            <a:off x="8365060" y="11619464"/>
            <a:ext cx="3288433" cy="428117"/>
          </a:xfrm>
          <a:prstGeom prst="rect">
            <a:avLst/>
          </a:prstGeom>
          <a:ln w="762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368" name="Package info for public"/>
          <p:cNvSpPr txBox="1"/>
          <p:nvPr/>
        </p:nvSpPr>
        <p:spPr>
          <a:xfrm>
            <a:off x="18144022" y="11351047"/>
            <a:ext cx="4619595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i="1">
                <a:solidFill>
                  <a:srgbClr val="FF40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1" u="none" strike="noStrike" kern="0" cap="none" spc="0" normalizeH="0" baseline="0" noProof="0">
                <a:ln>
                  <a:noFill/>
                </a:ln>
                <a:solidFill>
                  <a:srgbClr val="FF40FF"/>
                </a:solidFill>
                <a:effectLst/>
                <a:uLnTx/>
                <a:uFillTx/>
                <a:latin typeface="Gill Sans SemiBold"/>
                <a:sym typeface="Gill Sans SemiBold"/>
              </a:rPr>
              <a:t>Package info for public</a:t>
            </a:r>
          </a:p>
        </p:txBody>
      </p:sp>
      <p:sp>
        <p:nvSpPr>
          <p:cNvPr id="369" name="Line"/>
          <p:cNvSpPr/>
          <p:nvPr/>
        </p:nvSpPr>
        <p:spPr>
          <a:xfrm flipH="1">
            <a:off x="14716360" y="12183735"/>
            <a:ext cx="2960403" cy="451240"/>
          </a:xfrm>
          <a:prstGeom prst="line">
            <a:avLst/>
          </a:prstGeom>
          <a:ln w="50800">
            <a:solidFill>
              <a:srgbClr val="FF40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09998955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Hosting on GitHu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Hosting on GitHub</a:t>
            </a:r>
          </a:p>
        </p:txBody>
      </p:sp>
      <p:sp>
        <p:nvSpPr>
          <p:cNvPr id="372" name="To install a package already on GitHub, you must know the Username and Repository that the package resides in…"/>
          <p:cNvSpPr txBox="1"/>
          <p:nvPr/>
        </p:nvSpPr>
        <p:spPr>
          <a:xfrm>
            <a:off x="1064764" y="3301465"/>
            <a:ext cx="22730643" cy="7769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529431" marR="0" lvl="0" indent="-529431" algn="l" defTabSz="420623" rtl="0" eaLnBrk="1" fontAlgn="auto" latinLnBrk="0" hangingPunct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27000" algn="l"/>
                <a:tab pos="419100" algn="l"/>
              </a:tabLst>
              <a:defRPr sz="4600">
                <a:solidFill>
                  <a:srgbClr val="5A5F5E"/>
                </a:solidFill>
              </a:defRPr>
            </a:pPr>
            <a:r>
              <a:rPr kumimoji="0" sz="46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To install a package already on GitHub, you must know the </a:t>
            </a:r>
            <a:r>
              <a:rPr kumimoji="0" sz="4600" b="1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Username</a:t>
            </a:r>
            <a:r>
              <a:rPr kumimoji="0" sz="46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and </a:t>
            </a:r>
            <a:r>
              <a:rPr kumimoji="0" sz="4600" b="1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Repository</a:t>
            </a:r>
            <a:r>
              <a:rPr kumimoji="0" sz="46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that the package resides in</a:t>
            </a:r>
          </a:p>
          <a:p>
            <a:pPr marL="529431" marR="0" lvl="0" indent="-529431" algn="l" defTabSz="420623" rtl="0" eaLnBrk="1" fontAlgn="auto" latinLnBrk="0" hangingPunct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27000" algn="l"/>
                <a:tab pos="419100" algn="l"/>
              </a:tabLst>
              <a:defRPr sz="4600">
                <a:solidFill>
                  <a:srgbClr val="5A5F5E"/>
                </a:solidFill>
              </a:defRPr>
            </a:pPr>
            <a:r>
              <a:rPr kumimoji="0" sz="46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Once you have this information, the </a:t>
            </a:r>
            <a:r>
              <a:rPr kumimoji="0" sz="4600" b="0" i="0" u="none" strike="noStrike" kern="0" cap="none" spc="0" normalizeH="0" baseline="0" noProof="0" dirty="0" err="1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install_github</a:t>
            </a:r>
            <a:r>
              <a:rPr kumimoji="0" sz="46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command will install the package on your computer.</a:t>
            </a:r>
          </a:p>
          <a:p>
            <a:pPr marL="529431" marR="0" lvl="0" indent="-529431" algn="l" defTabSz="420623" rtl="0" eaLnBrk="1" fontAlgn="auto" latinLnBrk="0" hangingPunct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27000" algn="l"/>
                <a:tab pos="419100" algn="l"/>
              </a:tabLst>
              <a:defRPr sz="4600">
                <a:solidFill>
                  <a:srgbClr val="5A5F5E"/>
                </a:solidFill>
              </a:defRPr>
            </a:pPr>
            <a:r>
              <a:rPr kumimoji="0" sz="46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Because of the size of most vignettes, </a:t>
            </a:r>
            <a:r>
              <a:rPr kumimoji="0" sz="4600" b="0" i="0" u="none" strike="noStrike" kern="0" cap="none" spc="0" normalizeH="0" baseline="0" noProof="0" dirty="0" err="1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devtools</a:t>
            </a:r>
            <a:r>
              <a:rPr kumimoji="0" sz="46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does not automatically download them from GitHub. If you want to include the vignette, you must add the argument </a:t>
            </a:r>
            <a:r>
              <a:rPr kumimoji="0" sz="4600" b="0" i="0" u="none" strike="noStrike" kern="0" cap="none" spc="0" normalizeH="0" baseline="0" noProof="0" dirty="0" err="1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build_vignettes</a:t>
            </a:r>
            <a:r>
              <a:rPr kumimoji="0" sz="46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= TRUE</a:t>
            </a:r>
          </a:p>
          <a:p>
            <a:pPr marL="529431" marR="0" lvl="0" indent="-529431" algn="l" defTabSz="420623" rtl="0" eaLnBrk="1" fontAlgn="auto" latinLnBrk="0" hangingPunct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27000" algn="l"/>
                <a:tab pos="419100" algn="l"/>
              </a:tabLst>
              <a:defRPr sz="4600">
                <a:solidFill>
                  <a:srgbClr val="5A5F5E"/>
                </a:solidFill>
              </a:defRPr>
            </a:pPr>
            <a:r>
              <a:rPr kumimoji="0" sz="46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To start posting to GitHub, you will first need to install and set up Git, which is what you'll use to communicate with GitHub. Start by visiting </a:t>
            </a:r>
            <a:r>
              <a:rPr kumimoji="0" sz="4600" b="0" i="0" u="sng" strike="noStrike" kern="0" cap="none" spc="0" normalizeH="0" baseline="0" noProof="0" dirty="0">
                <a:ln>
                  <a:noFill/>
                </a:ln>
                <a:solidFill>
                  <a:srgbClr val="1431F5"/>
                </a:solidFill>
                <a:effectLst/>
                <a:uLnTx/>
                <a:uFillTx/>
                <a:latin typeface="Gill Sans Light"/>
                <a:sym typeface="Gill Sans Light"/>
              </a:rPr>
              <a:t>http://git-scm.com/download</a:t>
            </a:r>
            <a:r>
              <a:rPr kumimoji="0" sz="46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and installing Git for your system. </a:t>
            </a:r>
          </a:p>
        </p:txBody>
      </p:sp>
      <p:sp>
        <p:nvSpPr>
          <p:cNvPr id="373" name="# download package from GitHub…"/>
          <p:cNvSpPr txBox="1">
            <a:spLocks noGrp="1"/>
          </p:cNvSpPr>
          <p:nvPr>
            <p:ph type="body" sz="quarter" idx="1"/>
          </p:nvPr>
        </p:nvSpPr>
        <p:spPr>
          <a:xfrm>
            <a:off x="-63488" y="11243275"/>
            <a:ext cx="20454785" cy="1944526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# download package from GitHub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devtools</a:t>
            </a:r>
            <a:r>
              <a:rPr sz="4000" dirty="0"/>
              <a:t>::</a:t>
            </a:r>
            <a:r>
              <a:rPr sz="4000" dirty="0" err="1"/>
              <a:t>install_github</a:t>
            </a:r>
            <a:r>
              <a:rPr sz="4000" dirty="0"/>
              <a:t>(</a:t>
            </a:r>
            <a:r>
              <a:rPr sz="4000" dirty="0">
                <a:solidFill>
                  <a:srgbClr val="028C00"/>
                </a:solidFill>
              </a:rPr>
              <a:t>“Username/Repository”</a:t>
            </a:r>
            <a:r>
              <a:rPr sz="4000" dirty="0"/>
              <a:t>, </a:t>
            </a:r>
            <a:r>
              <a:rPr sz="4000" dirty="0" err="1"/>
              <a:t>build_vignettes</a:t>
            </a:r>
            <a:r>
              <a:rPr sz="4000" dirty="0"/>
              <a:t> =</a:t>
            </a:r>
            <a:r>
              <a:rPr sz="4000" dirty="0">
                <a:solidFill>
                  <a:srgbClr val="028C00"/>
                </a:solidFill>
              </a:rPr>
              <a:t> </a:t>
            </a:r>
            <a:r>
              <a:rPr sz="4000" dirty="0">
                <a:solidFill>
                  <a:srgbClr val="B59BEA"/>
                </a:solidFill>
              </a:rPr>
              <a:t>TRUE</a:t>
            </a:r>
            <a:r>
              <a:rPr sz="4000" dirty="0"/>
              <a:t>)</a:t>
            </a:r>
            <a:endParaRPr dirty="0"/>
          </a:p>
        </p:txBody>
      </p:sp>
      <p:pic>
        <p:nvPicPr>
          <p:cNvPr id="3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17613" y="262110"/>
            <a:ext cx="3115598" cy="311559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83561136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onnecting to Git &amp; GitHu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Connecting to Git &amp; GitHub</a:t>
            </a:r>
          </a:p>
        </p:txBody>
      </p:sp>
      <p:sp>
        <p:nvSpPr>
          <p:cNvPr id="377" name="Not enough time!"/>
          <p:cNvSpPr txBox="1"/>
          <p:nvPr/>
        </p:nvSpPr>
        <p:spPr>
          <a:xfrm>
            <a:off x="1064764" y="4201648"/>
            <a:ext cx="22770412" cy="2040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20000"/>
          </a:bodyPr>
          <a:lstStyle>
            <a:lvl1pPr marL="457200" indent="-457200" defTabSz="457200">
              <a:lnSpc>
                <a:spcPct val="150000"/>
              </a:lnSpc>
              <a:tabLst>
                <a:tab pos="139700" algn="l"/>
                <a:tab pos="457200" algn="l"/>
              </a:tabLst>
              <a:defRPr sz="10000">
                <a:solidFill>
                  <a:srgbClr val="5A5F5E"/>
                </a:solidFill>
              </a:defRPr>
            </a:lvl1pPr>
          </a:lstStyle>
          <a:p>
            <a:pPr marL="457200" marR="0" lvl="0" indent="-457200" algn="ctr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/>
            </a:pPr>
            <a:r>
              <a:rPr kumimoji="0" sz="10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Not enough time!</a:t>
            </a:r>
          </a:p>
        </p:txBody>
      </p:sp>
      <p:pic>
        <p:nvPicPr>
          <p:cNvPr id="3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19686" y="6799998"/>
            <a:ext cx="5260568" cy="69018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8859894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initial stru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main package components</a:t>
            </a:r>
            <a:endParaRPr dirty="0"/>
          </a:p>
        </p:txBody>
      </p:sp>
      <p:pic>
        <p:nvPicPr>
          <p:cNvPr id="165" name="Screen Shot 2017-11-13 at 8.02.53 AM.png" descr="Screen Shot 2017-11-13 at 8.02.5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3810" y="3866826"/>
            <a:ext cx="14607424" cy="9394974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Every R package has at least 3 main components:…"/>
          <p:cNvSpPr txBox="1"/>
          <p:nvPr/>
        </p:nvSpPr>
        <p:spPr>
          <a:xfrm>
            <a:off x="16120146" y="4005784"/>
            <a:ext cx="7723653" cy="952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57200">
              <a:spcBef>
                <a:spcPts val="3000"/>
              </a:spcBef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dirty="0"/>
              <a:t>Every R package has </a:t>
            </a:r>
            <a:r>
              <a:rPr lang="en-US" dirty="0"/>
              <a:t>three</a:t>
            </a:r>
            <a:r>
              <a:rPr dirty="0"/>
              <a:t> main components:</a:t>
            </a:r>
          </a:p>
          <a:p>
            <a:pPr marL="833437" indent="-833437" algn="l" defTabSz="457200">
              <a:spcBef>
                <a:spcPts val="3000"/>
              </a:spcBef>
              <a:buSzPct val="100000"/>
              <a:buAutoNum type="arabicPeriod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dirty="0"/>
              <a:t>DESCRIPTION file</a:t>
            </a:r>
            <a:endParaRPr lang="en-US" dirty="0"/>
          </a:p>
          <a:p>
            <a:pPr marL="833437" indent="-833437" algn="l" defTabSz="457200">
              <a:spcBef>
                <a:spcPts val="3000"/>
              </a:spcBef>
              <a:buSzPct val="100000"/>
              <a:buFontTx/>
              <a:buAutoNum type="arabicPeriod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lang="en-US" dirty="0"/>
              <a:t>NAMESPACE file</a:t>
            </a:r>
            <a:endParaRPr dirty="0"/>
          </a:p>
          <a:p>
            <a:pPr marL="833437" indent="-833437" algn="l" defTabSz="457200">
              <a:spcBef>
                <a:spcPts val="3000"/>
              </a:spcBef>
              <a:buSzPct val="100000"/>
              <a:buAutoNum type="arabicPeriod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lang="en-US" dirty="0"/>
              <a:t>An </a:t>
            </a:r>
            <a:r>
              <a:rPr dirty="0"/>
              <a:t>R</a:t>
            </a:r>
            <a:r>
              <a:rPr lang="en-US" dirty="0"/>
              <a:t>/</a:t>
            </a:r>
            <a:r>
              <a:rPr dirty="0"/>
              <a:t> directory</a:t>
            </a:r>
            <a:r>
              <a:rPr lang="en-US" dirty="0"/>
              <a:t> containing R code/functions</a:t>
            </a:r>
            <a:endParaRPr dirty="0"/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Hosting on CRA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Hosting on CRAN</a:t>
            </a:r>
          </a:p>
        </p:txBody>
      </p:sp>
      <p:sp>
        <p:nvSpPr>
          <p:cNvPr id="381" name="The centralized R package-hosting website…"/>
          <p:cNvSpPr txBox="1"/>
          <p:nvPr/>
        </p:nvSpPr>
        <p:spPr>
          <a:xfrm>
            <a:off x="1064764" y="3301465"/>
            <a:ext cx="11922812" cy="952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The centralized R package-hosting website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The 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install.packages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command automatically downloads packages from CRAN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Designed to ensure high package quality and functionality on all systems and versions of R, including legacy, current, and devel</a:t>
            </a:r>
          </a:p>
        </p:txBody>
      </p:sp>
      <p:pic>
        <p:nvPicPr>
          <p:cNvPr id="3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59511" y="825830"/>
            <a:ext cx="2844045" cy="248854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Screen Shot 2017-11-14 at 2.03.26 PM.png" descr="Screen Shot 2017-11-14 at 2.03.2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76738" y="4466515"/>
            <a:ext cx="10497901" cy="71983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05128218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Hosting on CRA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Hosting on CRAN</a:t>
            </a:r>
          </a:p>
        </p:txBody>
      </p:sp>
      <p:sp>
        <p:nvSpPr>
          <p:cNvPr id="386" name="Before uploading to CRAN, your package must be checked for bugs…"/>
          <p:cNvSpPr txBox="1"/>
          <p:nvPr/>
        </p:nvSpPr>
        <p:spPr>
          <a:xfrm>
            <a:off x="1064764" y="3301465"/>
            <a:ext cx="18306790" cy="952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Before uploading to CRAN, your package must be checked for bugs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The check function from devtools will simulate the CRAN check for your system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Goal is to have:   0 errors | 0 warnings | 0 notes</a:t>
            </a:r>
          </a:p>
        </p:txBody>
      </p:sp>
      <p:pic>
        <p:nvPicPr>
          <p:cNvPr id="3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59511" y="825830"/>
            <a:ext cx="2844045" cy="2488540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devtools::test()…"/>
          <p:cNvSpPr txBox="1">
            <a:spLocks noGrp="1"/>
          </p:cNvSpPr>
          <p:nvPr>
            <p:ph type="body" sz="quarter" idx="1"/>
          </p:nvPr>
        </p:nvSpPr>
        <p:spPr>
          <a:xfrm>
            <a:off x="-44242" y="8642483"/>
            <a:ext cx="13123242" cy="2981718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devtools::test()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devtools::check()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devtools::build_win()</a:t>
            </a:r>
          </a:p>
        </p:txBody>
      </p:sp>
      <p:sp>
        <p:nvSpPr>
          <p:cNvPr id="389" name="Often, notes can be justifiable (i.e. “R under development (unstable)”)"/>
          <p:cNvSpPr txBox="1"/>
          <p:nvPr/>
        </p:nvSpPr>
        <p:spPr>
          <a:xfrm>
            <a:off x="14841016" y="7764955"/>
            <a:ext cx="9131521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433FF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 Light"/>
                <a:sym typeface="Gill Sans Light"/>
              </a:rPr>
              <a:t>Often, notes can be justifiable (i.e. </a:t>
            </a:r>
            <a:r>
              <a:rPr kumimoji="0" sz="5000" b="0" i="1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“R under development (unstable)”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 Light"/>
                <a:sym typeface="Gill Sans Light"/>
              </a:rPr>
              <a:t>)</a:t>
            </a:r>
          </a:p>
        </p:txBody>
      </p:sp>
      <p:sp>
        <p:nvSpPr>
          <p:cNvPr id="390" name="Line"/>
          <p:cNvSpPr/>
          <p:nvPr/>
        </p:nvSpPr>
        <p:spPr>
          <a:xfrm flipH="1" flipV="1">
            <a:off x="13938327" y="7032742"/>
            <a:ext cx="1252249" cy="670465"/>
          </a:xfrm>
          <a:prstGeom prst="line">
            <a:avLst/>
          </a:prstGeom>
          <a:ln w="50800">
            <a:solidFill>
              <a:srgbClr val="0433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896144394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Hosting on CRA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Hosting on CRAN</a:t>
            </a:r>
          </a:p>
        </p:txBody>
      </p:sp>
      <p:sp>
        <p:nvSpPr>
          <p:cNvPr id="393" name="If your checks pass, create a cran-comments.md file"/>
          <p:cNvSpPr txBox="1"/>
          <p:nvPr/>
        </p:nvSpPr>
        <p:spPr>
          <a:xfrm>
            <a:off x="1064764" y="3301465"/>
            <a:ext cx="18306790" cy="2231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575468" indent="-575468" algn="l" defTabSz="457200">
              <a:spcBef>
                <a:spcPts val="3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lvl1pPr>
          </a:lstStyle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If your checks pass, create a cran-comments.md file</a:t>
            </a:r>
          </a:p>
        </p:txBody>
      </p:sp>
      <p:pic>
        <p:nvPicPr>
          <p:cNvPr id="3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59511" y="825830"/>
            <a:ext cx="2844045" cy="2488540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devtools::use_cran_comments()"/>
          <p:cNvSpPr txBox="1">
            <a:spLocks noGrp="1"/>
          </p:cNvSpPr>
          <p:nvPr>
            <p:ph type="body" sz="quarter" idx="1"/>
          </p:nvPr>
        </p:nvSpPr>
        <p:spPr>
          <a:xfrm>
            <a:off x="-164361" y="4588493"/>
            <a:ext cx="13123242" cy="1326338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devtools::use_cran_comments()</a:t>
            </a:r>
          </a:p>
        </p:txBody>
      </p:sp>
      <p:pic>
        <p:nvPicPr>
          <p:cNvPr id="396" name="Screen Shot 2017-11-14 at 2.15.31 PM.png" descr="Screen Shot 2017-11-14 at 2.15.3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17480" y="7462307"/>
            <a:ext cx="8560240" cy="6084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Screen Shot 2017-11-14 at 2.16.26 PM.png" descr="Screen Shot 2017-11-14 at 2.16.26 PM.png"/>
          <p:cNvPicPr>
            <a:picLocks noChangeAspect="1"/>
          </p:cNvPicPr>
          <p:nvPr/>
        </p:nvPicPr>
        <p:blipFill>
          <a:blip r:embed="rId4">
            <a:extLst/>
          </a:blip>
          <a:srcRect r="25729"/>
          <a:stretch>
            <a:fillRect/>
          </a:stretch>
        </p:blipFill>
        <p:spPr>
          <a:xfrm>
            <a:off x="13836253" y="7297047"/>
            <a:ext cx="7989255" cy="6324601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Initial Comments"/>
          <p:cNvSpPr txBox="1"/>
          <p:nvPr/>
        </p:nvSpPr>
        <p:spPr>
          <a:xfrm>
            <a:off x="3751603" y="6426199"/>
            <a:ext cx="489199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sng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ill Sans SemiBold"/>
                <a:sym typeface="Gill Sans SemiBold"/>
              </a:rPr>
              <a:t>Initial Comments</a:t>
            </a:r>
          </a:p>
        </p:txBody>
      </p:sp>
      <p:sp>
        <p:nvSpPr>
          <p:cNvPr id="399" name="Version Update Comments"/>
          <p:cNvSpPr txBox="1"/>
          <p:nvPr/>
        </p:nvSpPr>
        <p:spPr>
          <a:xfrm>
            <a:off x="13991710" y="6426199"/>
            <a:ext cx="7678180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sng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ill Sans SemiBold"/>
                <a:sym typeface="Gill Sans SemiBold"/>
              </a:rPr>
              <a:t>Version Update Comments</a:t>
            </a:r>
          </a:p>
        </p:txBody>
      </p:sp>
    </p:spTree>
    <p:extLst>
      <p:ext uri="{BB962C8B-B14F-4D97-AF65-F5344CB8AC3E}">
        <p14:creationId xmlns:p14="http://schemas.microsoft.com/office/powerpoint/2010/main" val="124261684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Hosting on CRA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Hosting on CRAN</a:t>
            </a:r>
          </a:p>
        </p:txBody>
      </p:sp>
      <p:sp>
        <p:nvSpPr>
          <p:cNvPr id="402" name="When you are ready to submit, run one of the following:…"/>
          <p:cNvSpPr txBox="1"/>
          <p:nvPr/>
        </p:nvSpPr>
        <p:spPr>
          <a:xfrm>
            <a:off x="1064764" y="3301465"/>
            <a:ext cx="18306790" cy="8700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When you are ready to submit, run one of the following: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A5F5E"/>
              </a:solidFill>
              <a:effectLst/>
              <a:uLnTx/>
              <a:uFillTx/>
              <a:latin typeface="Gill Sans Light"/>
              <a:sym typeface="Gill Sans Light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A5F5E"/>
              </a:solidFill>
              <a:effectLst/>
              <a:uLnTx/>
              <a:uFillTx/>
              <a:latin typeface="Gill Sans Light"/>
              <a:sym typeface="Gill Sans Light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A5F5E"/>
              </a:solidFill>
              <a:effectLst/>
              <a:uLnTx/>
              <a:uFillTx/>
              <a:latin typeface="Gill Sans Light"/>
              <a:sym typeface="Gill Sans Light"/>
            </a:endParaRP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You will receive an email asking to confirm submission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Click link and wait for feedback!</a:t>
            </a:r>
          </a:p>
        </p:txBody>
      </p:sp>
      <p:pic>
        <p:nvPicPr>
          <p:cNvPr id="4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59511" y="825830"/>
            <a:ext cx="2844045" cy="2488540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devtools::release()…"/>
          <p:cNvSpPr txBox="1">
            <a:spLocks noGrp="1"/>
          </p:cNvSpPr>
          <p:nvPr>
            <p:ph type="body" sz="quarter" idx="1"/>
          </p:nvPr>
        </p:nvSpPr>
        <p:spPr>
          <a:xfrm>
            <a:off x="-164361" y="4588493"/>
            <a:ext cx="13123242" cy="1707573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devtools::release()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devtools::submit()</a:t>
            </a:r>
          </a:p>
        </p:txBody>
      </p:sp>
      <p:pic>
        <p:nvPicPr>
          <p:cNvPr id="405" name="Screen Shot 2017-11-14 at 2.21.47 PM.png" descr="Screen Shot 2017-11-14 at 2.21.4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70597" y="4423244"/>
            <a:ext cx="8636001" cy="8394701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Rectangle"/>
          <p:cNvSpPr/>
          <p:nvPr/>
        </p:nvSpPr>
        <p:spPr>
          <a:xfrm>
            <a:off x="16116736" y="6896776"/>
            <a:ext cx="7626414" cy="700143"/>
          </a:xfrm>
          <a:prstGeom prst="rect">
            <a:avLst/>
          </a:prstGeom>
          <a:ln w="1016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856551002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Expand the capability of your package"/>
          <p:cNvSpPr txBox="1"/>
          <p:nvPr/>
        </p:nvSpPr>
        <p:spPr>
          <a:xfrm>
            <a:off x="711200" y="9275798"/>
            <a:ext cx="13156974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Light"/>
                <a:sym typeface="Gill Sans Light"/>
              </a:rPr>
              <a:t>Expand the capability of your package</a:t>
            </a:r>
          </a:p>
        </p:txBody>
      </p:sp>
      <p:sp>
        <p:nvSpPr>
          <p:cNvPr id="409" name="Programming Exerci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Programming Exercise</a:t>
            </a:r>
          </a:p>
        </p:txBody>
      </p:sp>
      <p:sp>
        <p:nvSpPr>
          <p:cNvPr id="410" name="Light Bulb"/>
          <p:cNvSpPr/>
          <p:nvPr/>
        </p:nvSpPr>
        <p:spPr>
          <a:xfrm>
            <a:off x="15530808" y="1050479"/>
            <a:ext cx="6698613" cy="11615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rgbClr val="000000">
              <a:alpha val="1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870621973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413" name="Add any custom functions you have to your personal packag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333500" indent="-1333500">
              <a:buSzPct val="100000"/>
              <a:buAutoNum type="arabicPeriod"/>
              <a:defRPr sz="8000">
                <a:solidFill>
                  <a:srgbClr val="005493"/>
                </a:solidFill>
              </a:defRPr>
            </a:pPr>
            <a:r>
              <a:t>Add any custom functions you have to your personal package.</a:t>
            </a:r>
          </a:p>
          <a:p>
            <a:pPr marL="1333500" indent="-1333500">
              <a:buSzPct val="100000"/>
              <a:buAutoNum type="arabicPeriod"/>
              <a:defRPr sz="8000">
                <a:solidFill>
                  <a:srgbClr val="005493"/>
                </a:solidFill>
              </a:defRPr>
            </a:pPr>
            <a:r>
              <a:t>If you don’t have any, practice by incorporating the stat functions in the package-functions.R file.</a:t>
            </a:r>
          </a:p>
        </p:txBody>
      </p:sp>
    </p:spTree>
    <p:extLst>
      <p:ext uri="{BB962C8B-B14F-4D97-AF65-F5344CB8AC3E}">
        <p14:creationId xmlns:p14="http://schemas.microsoft.com/office/powerpoint/2010/main" val="2792937295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what to rememb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what to remember</a:t>
            </a:r>
          </a:p>
        </p:txBody>
      </p:sp>
      <p:pic>
        <p:nvPicPr>
          <p:cNvPr id="416" name="Image" descr="Image"/>
          <p:cNvPicPr>
            <a:picLocks noChangeAspect="1"/>
          </p:cNvPicPr>
          <p:nvPr/>
        </p:nvPicPr>
        <p:blipFill>
          <a:blip r:embed="rId2">
            <a:alphaModFix amt="10000"/>
            <a:extLst/>
          </a:blip>
          <a:stretch>
            <a:fillRect/>
          </a:stretch>
        </p:blipFill>
        <p:spPr>
          <a:xfrm>
            <a:off x="11774447" y="191864"/>
            <a:ext cx="13447940" cy="1344793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82228089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ackage Creation Proc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Package Creation Process</a:t>
            </a:r>
          </a:p>
        </p:txBody>
      </p:sp>
      <p:graphicFrame>
        <p:nvGraphicFramePr>
          <p:cNvPr id="419" name="Table"/>
          <p:cNvGraphicFramePr/>
          <p:nvPr/>
        </p:nvGraphicFramePr>
        <p:xfrm>
          <a:off x="1306857" y="3249638"/>
          <a:ext cx="21770285" cy="10036117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614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373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Phase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3731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700">
                          <a:solidFill>
                            <a:srgbClr val="5A5F5E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Start New Project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5A5F5E"/>
                          </a:solidFill>
                        </a:rPr>
                        <a:t>Initialize container for holding functions and documentation files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3731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700">
                          <a:solidFill>
                            <a:srgbClr val="5A5F5E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Write Functions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5A5F5E"/>
                          </a:solidFill>
                        </a:rPr>
                        <a:t>Write code for what the package will do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3731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7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Add Documentation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5A5F5E"/>
                          </a:solidFill>
                        </a:rPr>
                        <a:t>Describe how to use the functions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3731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7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Add Testing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797979"/>
                          </a:solidFill>
                        </a:rPr>
                        <a:t>Check that changes and updates don’t affect other functions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33731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7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Write a Vignette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797979"/>
                          </a:solidFill>
                        </a:rPr>
                        <a:t>Describe in more detail the vision for the package and how it could be utilized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3731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7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Deploy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797979"/>
                          </a:solidFill>
                        </a:rPr>
                        <a:t>Host your package on your machine, GitHub, or CRAN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7273439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learn mo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learn more</a:t>
            </a:r>
          </a:p>
        </p:txBody>
      </p:sp>
      <p:pic>
        <p:nvPicPr>
          <p:cNvPr id="4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8004" y="3906204"/>
            <a:ext cx="6648622" cy="87229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Screen Shot 2017-11-14 at 2.25.15 PM.png" descr="Screen Shot 2017-11-14 at 2.25.1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87311" y="3498850"/>
            <a:ext cx="12369801" cy="95377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11579274"/>
      </p:ext>
    </p:extLst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Image" descr="Image"/>
          <p:cNvPicPr>
            <a:picLocks noChangeAspect="1"/>
          </p:cNvPicPr>
          <p:nvPr/>
        </p:nvPicPr>
        <p:blipFill>
          <a:blip r:embed="rId2">
            <a:alphaModFix amt="15000"/>
            <a:extLst/>
          </a:blip>
          <a:stretch>
            <a:fillRect/>
          </a:stretch>
        </p:blipFill>
        <p:spPr>
          <a:xfrm>
            <a:off x="6702564" y="1368564"/>
            <a:ext cx="10978872" cy="10978872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Questions"/>
          <p:cNvSpPr txBox="1">
            <a:spLocks noGrp="1"/>
          </p:cNvSpPr>
          <p:nvPr>
            <p:ph type="title"/>
          </p:nvPr>
        </p:nvSpPr>
        <p:spPr>
          <a:xfrm>
            <a:off x="666750" y="6394401"/>
            <a:ext cx="23050500" cy="4559301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Questions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11109</TotalTime>
  <Words>5962</Words>
  <Application>Microsoft Office PowerPoint</Application>
  <PresentationFormat>Custom</PresentationFormat>
  <Paragraphs>774</Paragraphs>
  <Slides>99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9" baseType="lpstr">
      <vt:lpstr>Arial</vt:lpstr>
      <vt:lpstr>Cambria Math</vt:lpstr>
      <vt:lpstr>Courier New</vt:lpstr>
      <vt:lpstr>Gill Sans</vt:lpstr>
      <vt:lpstr>Gill Sans Light</vt:lpstr>
      <vt:lpstr>Gill Sans Nova Light</vt:lpstr>
      <vt:lpstr>Gill Sans SemiBold</vt:lpstr>
      <vt:lpstr>Helvetica Neue</vt:lpstr>
      <vt:lpstr>Monaco</vt:lpstr>
      <vt:lpstr>Showroom</vt:lpstr>
      <vt:lpstr>R PACKAGE WRITING</vt:lpstr>
      <vt:lpstr>what is a package</vt:lpstr>
      <vt:lpstr>why we use packages</vt:lpstr>
      <vt:lpstr>prerequisites</vt:lpstr>
      <vt:lpstr>packages required</vt:lpstr>
      <vt:lpstr>proper environment</vt:lpstr>
      <vt:lpstr>Creating the framework</vt:lpstr>
      <vt:lpstr>Setting up an r package Project</vt:lpstr>
      <vt:lpstr>main package components</vt:lpstr>
      <vt:lpstr>Other package components</vt:lpstr>
      <vt:lpstr>DESCRIPTION &amp; NAMESPACE </vt:lpstr>
      <vt:lpstr>Description File</vt:lpstr>
      <vt:lpstr>WHAT'S IN A NAME(SPACE)?</vt:lpstr>
      <vt:lpstr>Your turn!</vt:lpstr>
      <vt:lpstr>Packaging Functions</vt:lpstr>
      <vt:lpstr>Writing user defined Functions</vt:lpstr>
      <vt:lpstr>some things to remember</vt:lpstr>
      <vt:lpstr>function Fundamentals</vt:lpstr>
      <vt:lpstr>when to write functions</vt:lpstr>
      <vt:lpstr>when to write functions</vt:lpstr>
      <vt:lpstr>function overview</vt:lpstr>
      <vt:lpstr>defining your own function</vt:lpstr>
      <vt:lpstr>defining your own function</vt:lpstr>
      <vt:lpstr>anatomy of a function</vt:lpstr>
      <vt:lpstr>function output</vt:lpstr>
      <vt:lpstr>function output</vt:lpstr>
      <vt:lpstr>Your turn!</vt:lpstr>
      <vt:lpstr>solution</vt:lpstr>
      <vt:lpstr>lexical scoping rules</vt:lpstr>
      <vt:lpstr>handling arguments</vt:lpstr>
      <vt:lpstr>Calling arguments in different ways</vt:lpstr>
      <vt:lpstr>setting default arguments</vt:lpstr>
      <vt:lpstr>ordering arguments</vt:lpstr>
      <vt:lpstr>Your turn!</vt:lpstr>
      <vt:lpstr>solution</vt:lpstr>
      <vt:lpstr>Your turn!</vt:lpstr>
      <vt:lpstr>solution</vt:lpstr>
      <vt:lpstr>Your turn!</vt:lpstr>
      <vt:lpstr>solution</vt:lpstr>
      <vt:lpstr>solution</vt:lpstr>
      <vt:lpstr>Your turn!</vt:lpstr>
      <vt:lpstr>solution</vt:lpstr>
      <vt:lpstr>invalid parameters</vt:lpstr>
      <vt:lpstr>invalid parameters</vt:lpstr>
      <vt:lpstr>invalid parameters</vt:lpstr>
      <vt:lpstr>invalid parameters</vt:lpstr>
      <vt:lpstr>invalid parameters</vt:lpstr>
      <vt:lpstr>invalid parameters</vt:lpstr>
      <vt:lpstr>invalid parameters</vt:lpstr>
      <vt:lpstr>invalid parameters</vt:lpstr>
      <vt:lpstr>invalid parameters</vt:lpstr>
      <vt:lpstr>invalid parameters</vt:lpstr>
      <vt:lpstr>Your turn!</vt:lpstr>
      <vt:lpstr>documenting functions</vt:lpstr>
      <vt:lpstr>CONSTRUCTING HELP FILES</vt:lpstr>
      <vt:lpstr>test drive your function</vt:lpstr>
      <vt:lpstr>common workflow</vt:lpstr>
      <vt:lpstr>Adding example data</vt:lpstr>
      <vt:lpstr>Setting up the data</vt:lpstr>
      <vt:lpstr>Setting up the data</vt:lpstr>
      <vt:lpstr>Integrated testing</vt:lpstr>
      <vt:lpstr>Description File</vt:lpstr>
      <vt:lpstr>Description File</vt:lpstr>
      <vt:lpstr>creating a test</vt:lpstr>
      <vt:lpstr>constructing tests</vt:lpstr>
      <vt:lpstr>constructing tests</vt:lpstr>
      <vt:lpstr>constructing tests</vt:lpstr>
      <vt:lpstr>constructing tests</vt:lpstr>
      <vt:lpstr>running tests</vt:lpstr>
      <vt:lpstr>Your turn!</vt:lpstr>
      <vt:lpstr>Solution</vt:lpstr>
      <vt:lpstr>take-away</vt:lpstr>
      <vt:lpstr>take-away</vt:lpstr>
      <vt:lpstr>Vignette</vt:lpstr>
      <vt:lpstr>Learning about your package</vt:lpstr>
      <vt:lpstr>creating a vignette</vt:lpstr>
      <vt:lpstr>creating a vignette</vt:lpstr>
      <vt:lpstr>creating a vignette</vt:lpstr>
      <vt:lpstr>Your turn!</vt:lpstr>
      <vt:lpstr>Local Deployment</vt:lpstr>
      <vt:lpstr>before sharing!</vt:lpstr>
      <vt:lpstr>Creating the source file</vt:lpstr>
      <vt:lpstr>Loading a source file</vt:lpstr>
      <vt:lpstr>Your turn!</vt:lpstr>
      <vt:lpstr>Public Deployment</vt:lpstr>
      <vt:lpstr>Hosting on GitHub</vt:lpstr>
      <vt:lpstr>PowerPoint Presentation</vt:lpstr>
      <vt:lpstr>Hosting on GitHub</vt:lpstr>
      <vt:lpstr>Connecting to Git &amp; GitHub</vt:lpstr>
      <vt:lpstr>Hosting on CRAN</vt:lpstr>
      <vt:lpstr>Hosting on CRAN</vt:lpstr>
      <vt:lpstr>Hosting on CRAN</vt:lpstr>
      <vt:lpstr>Hosting on CRAN</vt:lpstr>
      <vt:lpstr>Programming Exercise</vt:lpstr>
      <vt:lpstr>Your turn!</vt:lpstr>
      <vt:lpstr>what to remember</vt:lpstr>
      <vt:lpstr>Package Creation Process</vt:lpstr>
      <vt:lpstr>learn more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PACKAGE WRITING</dc:title>
  <dc:creator>Jason Freels</dc:creator>
  <cp:lastModifiedBy>Jason Freels</cp:lastModifiedBy>
  <cp:revision>59</cp:revision>
  <dcterms:modified xsi:type="dcterms:W3CDTF">2018-01-31T12:25:10Z</dcterms:modified>
</cp:coreProperties>
</file>